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5"/>
  </p:notesMasterIdLst>
  <p:handoutMasterIdLst>
    <p:handoutMasterId r:id="rId36"/>
  </p:handoutMasterIdLst>
  <p:sldIdLst>
    <p:sldId id="289" r:id="rId2"/>
    <p:sldId id="258" r:id="rId3"/>
    <p:sldId id="290" r:id="rId4"/>
    <p:sldId id="293" r:id="rId5"/>
    <p:sldId id="294" r:id="rId6"/>
    <p:sldId id="295" r:id="rId7"/>
    <p:sldId id="296" r:id="rId8"/>
    <p:sldId id="297" r:id="rId9"/>
    <p:sldId id="29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08" r:id="rId25"/>
    <p:sldId id="307" r:id="rId26"/>
    <p:sldId id="306" r:id="rId27"/>
    <p:sldId id="305" r:id="rId28"/>
    <p:sldId id="303" r:id="rId29"/>
    <p:sldId id="302" r:id="rId30"/>
    <p:sldId id="301" r:id="rId31"/>
    <p:sldId id="300" r:id="rId32"/>
    <p:sldId id="299" r:id="rId33"/>
    <p:sldId id="288" r:id="rId34"/>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007A87"/>
    <a:srgbClr val="004966"/>
    <a:srgbClr val="AFFFFF"/>
    <a:srgbClr val="C0C0C0"/>
    <a:srgbClr val="3333FF"/>
    <a:srgbClr val="C0D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9" autoAdjust="0"/>
    <p:restoredTop sz="94257" autoAdjust="0"/>
  </p:normalViewPr>
  <p:slideViewPr>
    <p:cSldViewPr>
      <p:cViewPr varScale="1">
        <p:scale>
          <a:sx n="86" d="100"/>
          <a:sy n="86" d="100"/>
        </p:scale>
        <p:origin x="-270"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89E07A9D-FCD5-4827-9847-BB092206CAA8}" type="slidenum">
              <a:rPr lang="en-US"/>
              <a:pPr/>
              <a:t>‹#›</a:t>
            </a:fld>
            <a:endParaRPr lang="en-US"/>
          </a:p>
        </p:txBody>
      </p:sp>
    </p:spTree>
    <p:extLst>
      <p:ext uri="{BB962C8B-B14F-4D97-AF65-F5344CB8AC3E}">
        <p14:creationId xmlns:p14="http://schemas.microsoft.com/office/powerpoint/2010/main" val="18313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E1112199-C385-410D-9905-20522D8FFE37}" type="slidenum">
              <a:rPr lang="en-US"/>
              <a:pPr/>
              <a:t>‹#›</a:t>
            </a:fld>
            <a:endParaRPr lang="en-US"/>
          </a:p>
        </p:txBody>
      </p:sp>
    </p:spTree>
    <p:extLst>
      <p:ext uri="{BB962C8B-B14F-4D97-AF65-F5344CB8AC3E}">
        <p14:creationId xmlns:p14="http://schemas.microsoft.com/office/powerpoint/2010/main" val="42393712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3.emf"/><Relationship Id="rId5" Type="http://schemas.openxmlformats.org/officeDocument/2006/relationships/oleObject" Target="../embeddings/Microsoft_Excel_97-2003_Worksheet1.xls"/><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Bridge </a:t>
            </a:r>
            <a:r>
              <a:rPr lang="da-DK" dirty="0" err="1" smtClean="0"/>
              <a:t>Modelling</a:t>
            </a:r>
            <a:r>
              <a:rPr lang="da-DK" dirty="0" smtClean="0"/>
              <a:t> </a:t>
            </a:r>
            <a:r>
              <a:rPr lang="da-DK" dirty="0" err="1" smtClean="0"/>
              <a:t>using</a:t>
            </a:r>
            <a:r>
              <a:rPr lang="da-DK" dirty="0" smtClean="0"/>
              <a:t> Bridge </a:t>
            </a:r>
            <a:r>
              <a:rPr lang="da-DK" dirty="0" err="1" smtClean="0"/>
              <a:t>Module</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63976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Bridge Piers (</a:t>
            </a:r>
            <a:r>
              <a:rPr lang="en-US" dirty="0" err="1">
                <a:solidFill>
                  <a:srgbClr val="FFFFFF"/>
                </a:solidFill>
              </a:rPr>
              <a:t>Nagler</a:t>
            </a:r>
            <a:r>
              <a:rPr lang="en-US" dirty="0">
                <a:solidFill>
                  <a:srgbClr val="FFFFFF"/>
                </a:solidFill>
              </a:rPr>
              <a:t>)</a:t>
            </a:r>
          </a:p>
          <a:p>
            <a:pPr marL="0" indent="0">
              <a:buNone/>
            </a:pPr>
            <a:endParaRPr lang="en-GB" dirty="0"/>
          </a:p>
        </p:txBody>
      </p:sp>
      <p:sp>
        <p:nvSpPr>
          <p:cNvPr id="4" name="Rectangle 4"/>
          <p:cNvSpPr>
            <a:spLocks noChangeArrowheads="1"/>
          </p:cNvSpPr>
          <p:nvPr/>
        </p:nvSpPr>
        <p:spPr bwMode="auto">
          <a:xfrm>
            <a:off x="204613" y="1772816"/>
            <a:ext cx="5207000" cy="3139321"/>
          </a:xfrm>
          <a:prstGeom prst="rect">
            <a:avLst/>
          </a:prstGeom>
          <a:noFill/>
          <a:ln w="9525">
            <a:noFill/>
            <a:miter lim="800000"/>
            <a:headEnd/>
            <a:tailEnd/>
          </a:ln>
          <a:effectLst/>
        </p:spPr>
        <p:txBody>
          <a:bodyPr>
            <a:spAutoFit/>
          </a:bodyPr>
          <a:lstStyle/>
          <a:p>
            <a:pPr>
              <a:spcBef>
                <a:spcPct val="20000"/>
              </a:spcBef>
            </a:pPr>
            <a:r>
              <a:rPr lang="en-US" sz="1800" b="1" dirty="0">
                <a:solidFill>
                  <a:srgbClr val="FFFFFF"/>
                </a:solidFill>
                <a:latin typeface="Arial" charset="0"/>
              </a:rPr>
              <a:t>Estimates Discharge based on:</a:t>
            </a:r>
          </a:p>
          <a:p>
            <a:r>
              <a:rPr lang="en-US" sz="1800" dirty="0">
                <a:solidFill>
                  <a:srgbClr val="FFFFFF"/>
                </a:solidFill>
                <a:effectLst>
                  <a:outerShdw blurRad="38100" dist="38100" dir="2700000" algn="tl">
                    <a:srgbClr val="C0C0C0"/>
                  </a:outerShdw>
                </a:effectLst>
                <a:latin typeface="Arial" charset="0"/>
              </a:rPr>
              <a:t>   </a:t>
            </a:r>
          </a:p>
          <a:p>
            <a:pPr marL="342900" indent="-342900">
              <a:buFont typeface="Arial" pitchFamily="34" charset="0"/>
              <a:buChar char="•"/>
            </a:pPr>
            <a:r>
              <a:rPr lang="en-US" sz="1800" dirty="0" smtClean="0">
                <a:solidFill>
                  <a:srgbClr val="FFFFFF"/>
                </a:solidFill>
                <a:latin typeface="Arial" charset="0"/>
              </a:rPr>
              <a:t>bridge </a:t>
            </a:r>
            <a:r>
              <a:rPr lang="en-US" sz="1800" dirty="0">
                <a:solidFill>
                  <a:srgbClr val="FFFFFF"/>
                </a:solidFill>
                <a:latin typeface="Arial" charset="0"/>
              </a:rPr>
              <a:t>opening width</a:t>
            </a:r>
          </a:p>
          <a:p>
            <a:pPr marL="342900" indent="-342900">
              <a:buFont typeface="Arial" pitchFamily="34" charset="0"/>
              <a:buChar char="•"/>
            </a:pPr>
            <a:r>
              <a:rPr lang="en-US" sz="1800" dirty="0" smtClean="0">
                <a:solidFill>
                  <a:srgbClr val="FFFFFF"/>
                </a:solidFill>
                <a:latin typeface="Arial" charset="0"/>
              </a:rPr>
              <a:t>pier </a:t>
            </a:r>
            <a:r>
              <a:rPr lang="en-US" sz="1800" dirty="0">
                <a:solidFill>
                  <a:srgbClr val="FFFFFF"/>
                </a:solidFill>
                <a:latin typeface="Arial" charset="0"/>
              </a:rPr>
              <a:t>geometry</a:t>
            </a:r>
          </a:p>
          <a:p>
            <a:pPr marL="342900" indent="-342900">
              <a:buFont typeface="Arial" pitchFamily="34" charset="0"/>
              <a:buChar char="•"/>
            </a:pPr>
            <a:r>
              <a:rPr lang="en-US" sz="1800" dirty="0" smtClean="0">
                <a:solidFill>
                  <a:srgbClr val="FFFFFF"/>
                </a:solidFill>
                <a:latin typeface="Arial" charset="0"/>
              </a:rPr>
              <a:t>U/S </a:t>
            </a:r>
            <a:r>
              <a:rPr lang="en-US" sz="1800" dirty="0">
                <a:solidFill>
                  <a:srgbClr val="FFFFFF"/>
                </a:solidFill>
                <a:latin typeface="Arial" charset="0"/>
              </a:rPr>
              <a:t>and D/S water level, depth and </a:t>
            </a:r>
            <a:r>
              <a:rPr lang="en-US" sz="1800" dirty="0" smtClean="0">
                <a:solidFill>
                  <a:srgbClr val="FFFFFF"/>
                </a:solidFill>
                <a:latin typeface="Arial" charset="0"/>
              </a:rPr>
              <a:t/>
            </a:r>
            <a:br>
              <a:rPr lang="en-US" sz="1800" dirty="0" smtClean="0">
                <a:solidFill>
                  <a:srgbClr val="FFFFFF"/>
                </a:solidFill>
                <a:latin typeface="Arial" charset="0"/>
              </a:rPr>
            </a:br>
            <a:r>
              <a:rPr lang="en-US" sz="1800" dirty="0" smtClean="0">
                <a:solidFill>
                  <a:srgbClr val="FFFFFF"/>
                </a:solidFill>
                <a:latin typeface="Arial" charset="0"/>
              </a:rPr>
              <a:t>velocity</a:t>
            </a:r>
            <a:endParaRPr lang="en-US" sz="1800" dirty="0">
              <a:solidFill>
                <a:srgbClr val="FFFFFF"/>
              </a:solidFill>
              <a:latin typeface="Arial" charset="0"/>
            </a:endParaRPr>
          </a:p>
          <a:p>
            <a:pPr>
              <a:buFontTx/>
              <a:buChar char="•"/>
            </a:pPr>
            <a:endParaRPr lang="en-US" sz="1800" dirty="0">
              <a:solidFill>
                <a:srgbClr val="FFFFFF"/>
              </a:solidFill>
              <a:latin typeface="Arial" charset="0"/>
            </a:endParaRPr>
          </a:p>
          <a:p>
            <a:r>
              <a:rPr lang="en-US" sz="1800" dirty="0">
                <a:solidFill>
                  <a:srgbClr val="FFFFFF"/>
                </a:solidFill>
                <a:latin typeface="Arial" charset="0"/>
              </a:rPr>
              <a:t>Uses a table relating the</a:t>
            </a:r>
            <a:br>
              <a:rPr lang="en-US" sz="1800" dirty="0">
                <a:solidFill>
                  <a:srgbClr val="FFFFFF"/>
                </a:solidFill>
                <a:latin typeface="Arial" charset="0"/>
              </a:rPr>
            </a:br>
            <a:r>
              <a:rPr lang="en-US" sz="1800" dirty="0">
                <a:solidFill>
                  <a:srgbClr val="FFFFFF"/>
                </a:solidFill>
                <a:latin typeface="Arial" charset="0"/>
              </a:rPr>
              <a:t>Coefficient of Discharge and</a:t>
            </a:r>
            <a:br>
              <a:rPr lang="en-US" sz="1800" dirty="0">
                <a:solidFill>
                  <a:srgbClr val="FFFFFF"/>
                </a:solidFill>
                <a:latin typeface="Arial" charset="0"/>
              </a:rPr>
            </a:br>
            <a:r>
              <a:rPr lang="en-US" sz="1800" dirty="0">
                <a:solidFill>
                  <a:srgbClr val="FFFFFF"/>
                </a:solidFill>
                <a:latin typeface="Arial" charset="0"/>
              </a:rPr>
              <a:t>Adjustment Factors (</a:t>
            </a:r>
            <a:r>
              <a:rPr lang="el-GR" sz="1800" dirty="0">
                <a:solidFill>
                  <a:srgbClr val="FFFFFF"/>
                </a:solidFill>
                <a:latin typeface="Arial" charset="0"/>
              </a:rPr>
              <a:t>θ</a:t>
            </a:r>
            <a:r>
              <a:rPr lang="en-US" sz="1800" dirty="0">
                <a:solidFill>
                  <a:srgbClr val="FFFFFF"/>
                </a:solidFill>
                <a:latin typeface="Arial" charset="0"/>
              </a:rPr>
              <a:t> and </a:t>
            </a:r>
            <a:r>
              <a:rPr lang="el-GR" sz="1800" dirty="0">
                <a:solidFill>
                  <a:srgbClr val="FFFFFF"/>
                </a:solidFill>
                <a:latin typeface="Arial" charset="0"/>
              </a:rPr>
              <a:t>β</a:t>
            </a:r>
            <a:r>
              <a:rPr lang="en-US" sz="1800" dirty="0">
                <a:solidFill>
                  <a:srgbClr val="FFFFFF"/>
                </a:solidFill>
                <a:latin typeface="Arial" charset="0"/>
              </a:rPr>
              <a:t>) to the</a:t>
            </a:r>
            <a:br>
              <a:rPr lang="en-US" sz="1800" dirty="0">
                <a:solidFill>
                  <a:srgbClr val="FFFFFF"/>
                </a:solidFill>
                <a:latin typeface="Arial" charset="0"/>
              </a:rPr>
            </a:br>
            <a:r>
              <a:rPr lang="en-US" sz="1800" dirty="0">
                <a:solidFill>
                  <a:srgbClr val="FFFFFF"/>
                </a:solidFill>
                <a:latin typeface="Arial" charset="0"/>
              </a:rPr>
              <a:t>Bridge Opening Ratio (</a:t>
            </a:r>
            <a:r>
              <a:rPr lang="en-US" sz="1800" dirty="0" err="1">
                <a:solidFill>
                  <a:srgbClr val="FFFFFF"/>
                </a:solidFill>
                <a:latin typeface="Arial" charset="0"/>
              </a:rPr>
              <a:t>b</a:t>
            </a:r>
            <a:r>
              <a:rPr lang="en-US" sz="1800" baseline="-25000" dirty="0" err="1">
                <a:solidFill>
                  <a:srgbClr val="FFFFFF"/>
                </a:solidFill>
                <a:latin typeface="Arial" charset="0"/>
              </a:rPr>
              <a:t>arch</a:t>
            </a:r>
            <a:r>
              <a:rPr lang="en-US" sz="1800" dirty="0">
                <a:solidFill>
                  <a:srgbClr val="FFFFFF"/>
                </a:solidFill>
                <a:latin typeface="Arial" charset="0"/>
              </a:rPr>
              <a:t>/</a:t>
            </a:r>
            <a:r>
              <a:rPr lang="en-US" sz="1800" dirty="0" err="1">
                <a:solidFill>
                  <a:srgbClr val="FFFFFF"/>
                </a:solidFill>
                <a:latin typeface="Arial" charset="0"/>
              </a:rPr>
              <a:t>b</a:t>
            </a:r>
            <a:r>
              <a:rPr lang="en-US" sz="1800" baseline="-25000" dirty="0" err="1">
                <a:solidFill>
                  <a:srgbClr val="FFFFFF"/>
                </a:solidFill>
                <a:latin typeface="Arial" charset="0"/>
              </a:rPr>
              <a:t>U</a:t>
            </a:r>
            <a:r>
              <a:rPr lang="en-US" sz="1800" baseline="-25000" dirty="0">
                <a:solidFill>
                  <a:srgbClr val="FFFFFF"/>
                </a:solidFill>
                <a:latin typeface="Arial" charset="0"/>
              </a:rPr>
              <a:t>/S</a:t>
            </a:r>
            <a:r>
              <a:rPr lang="en-US" sz="1800" dirty="0">
                <a:solidFill>
                  <a:srgbClr val="FFFFFF"/>
                </a:solidFill>
                <a:latin typeface="Arial" charset="0"/>
              </a:rPr>
              <a:t>)</a:t>
            </a:r>
          </a:p>
        </p:txBody>
      </p:sp>
      <p:sp>
        <p:nvSpPr>
          <p:cNvPr id="5" name="Text Box 5"/>
          <p:cNvSpPr txBox="1">
            <a:spLocks noChangeArrowheads="1"/>
          </p:cNvSpPr>
          <p:nvPr/>
        </p:nvSpPr>
        <p:spPr bwMode="auto">
          <a:xfrm>
            <a:off x="463054" y="5373216"/>
            <a:ext cx="3244850" cy="641350"/>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Not Accurate for</a:t>
            </a:r>
            <a:br>
              <a:rPr lang="en-GB" sz="1800" dirty="0" smtClean="0">
                <a:solidFill>
                  <a:schemeClr val="accent1"/>
                </a:solidFill>
                <a:latin typeface="Arial"/>
              </a:rPr>
            </a:br>
            <a:r>
              <a:rPr lang="en-GB" sz="1800" dirty="0" smtClean="0">
                <a:solidFill>
                  <a:schemeClr val="accent1"/>
                </a:solidFill>
                <a:latin typeface="Arial"/>
              </a:rPr>
              <a:t>High Velocities</a:t>
            </a:r>
            <a:endParaRPr lang="en-GB" sz="1800" dirty="0">
              <a:solidFill>
                <a:schemeClr val="accent1"/>
              </a:solidFill>
              <a:latin typeface="Arial"/>
            </a:endParaRPr>
          </a:p>
        </p:txBody>
      </p:sp>
      <p:pic>
        <p:nvPicPr>
          <p:cNvPr id="6" name="Picture 6"/>
          <p:cNvPicPr>
            <a:picLocks noChangeAspect="1" noChangeArrowheads="1"/>
          </p:cNvPicPr>
          <p:nvPr/>
        </p:nvPicPr>
        <p:blipFill>
          <a:blip r:embed="rId2"/>
          <a:srcRect l="54507" t="7829" r="1900" b="6960"/>
          <a:stretch>
            <a:fillRect/>
          </a:stretch>
        </p:blipFill>
        <p:spPr bwMode="auto">
          <a:xfrm>
            <a:off x="5364088" y="3394224"/>
            <a:ext cx="2790825" cy="1546225"/>
          </a:xfrm>
          <a:prstGeom prst="rect">
            <a:avLst/>
          </a:prstGeom>
          <a:noFill/>
          <a:ln w="28575">
            <a:noFill/>
            <a:miter lim="800000"/>
            <a:headEnd/>
            <a:tailEnd/>
          </a:ln>
          <a:effectLst/>
        </p:spPr>
      </p:pic>
      <p:pic>
        <p:nvPicPr>
          <p:cNvPr id="7" name="Picture 7"/>
          <p:cNvPicPr>
            <a:picLocks noChangeAspect="1" noChangeArrowheads="1"/>
          </p:cNvPicPr>
          <p:nvPr/>
        </p:nvPicPr>
        <p:blipFill>
          <a:blip r:embed="rId2"/>
          <a:srcRect l="3304" t="7829" r="52856" b="6960"/>
          <a:stretch>
            <a:fillRect/>
          </a:stretch>
        </p:blipFill>
        <p:spPr bwMode="auto">
          <a:xfrm>
            <a:off x="5365676" y="1844824"/>
            <a:ext cx="2794000" cy="1546225"/>
          </a:xfrm>
          <a:prstGeom prst="rect">
            <a:avLst/>
          </a:prstGeom>
          <a:noFill/>
          <a:ln w="28575">
            <a:noFill/>
            <a:miter lim="800000"/>
            <a:headEnd/>
            <a:tailEnd/>
          </a:ln>
          <a:effectLst/>
        </p:spPr>
      </p:pic>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Bridge Piers (</a:t>
            </a:r>
            <a:r>
              <a:rPr lang="en-US" dirty="0" err="1">
                <a:solidFill>
                  <a:srgbClr val="FFFFFF"/>
                </a:solidFill>
              </a:rPr>
              <a:t>Yarnel</a:t>
            </a:r>
            <a:r>
              <a:rPr lang="en-US" dirty="0">
                <a:solidFill>
                  <a:srgbClr val="FFFFFF"/>
                </a:solidFill>
              </a:rPr>
              <a:t>)</a:t>
            </a:r>
          </a:p>
          <a:p>
            <a:pPr marL="0" indent="0">
              <a:buNone/>
            </a:pPr>
            <a:endParaRPr lang="en-GB" dirty="0"/>
          </a:p>
        </p:txBody>
      </p:sp>
      <p:sp>
        <p:nvSpPr>
          <p:cNvPr id="4" name="Rectangle 4"/>
          <p:cNvSpPr>
            <a:spLocks noChangeArrowheads="1"/>
          </p:cNvSpPr>
          <p:nvPr/>
        </p:nvSpPr>
        <p:spPr bwMode="auto">
          <a:xfrm>
            <a:off x="204613" y="1772816"/>
            <a:ext cx="3873500" cy="3662363"/>
          </a:xfrm>
          <a:prstGeom prst="rect">
            <a:avLst/>
          </a:prstGeom>
          <a:noFill/>
          <a:ln w="9525">
            <a:noFill/>
            <a:miter lim="800000"/>
            <a:headEnd/>
            <a:tailEnd/>
          </a:ln>
          <a:effectLst/>
        </p:spPr>
        <p:txBody>
          <a:bodyPr>
            <a:spAutoFit/>
          </a:bodyPr>
          <a:lstStyle/>
          <a:p>
            <a:pPr>
              <a:spcBef>
                <a:spcPct val="20000"/>
              </a:spcBef>
            </a:pPr>
            <a:r>
              <a:rPr lang="en-US" sz="1800" b="1" dirty="0">
                <a:solidFill>
                  <a:srgbClr val="FFFFFF"/>
                </a:solidFill>
                <a:latin typeface="Arial" charset="0"/>
              </a:rPr>
              <a:t>Estimates Discharge based on:</a:t>
            </a:r>
          </a:p>
          <a:p>
            <a:r>
              <a:rPr lang="en-US" sz="1800" dirty="0">
                <a:solidFill>
                  <a:srgbClr val="FFFFFF"/>
                </a:solidFill>
                <a:effectLst>
                  <a:outerShdw blurRad="38100" dist="38100" dir="2700000" algn="tl">
                    <a:srgbClr val="C0C0C0"/>
                  </a:outerShdw>
                </a:effectLst>
                <a:latin typeface="Arial" charset="0"/>
              </a:rPr>
              <a:t>   </a:t>
            </a:r>
          </a:p>
          <a:p>
            <a:pPr>
              <a:buFontTx/>
              <a:buChar char="•"/>
            </a:pPr>
            <a:r>
              <a:rPr lang="en-US" sz="1800" dirty="0">
                <a:solidFill>
                  <a:srgbClr val="FFFFFF"/>
                </a:solidFill>
                <a:latin typeface="Arial" charset="0"/>
              </a:rPr>
              <a:t>   bridge opening width</a:t>
            </a:r>
          </a:p>
          <a:p>
            <a:pPr>
              <a:buFontTx/>
              <a:buChar char="•"/>
            </a:pPr>
            <a:r>
              <a:rPr lang="en-US" sz="1800" dirty="0">
                <a:solidFill>
                  <a:srgbClr val="FFFFFF"/>
                </a:solidFill>
                <a:latin typeface="Arial" charset="0"/>
              </a:rPr>
              <a:t>   upstream width</a:t>
            </a:r>
          </a:p>
          <a:p>
            <a:pPr>
              <a:buFontTx/>
              <a:buChar char="•"/>
            </a:pPr>
            <a:r>
              <a:rPr lang="en-US" sz="1800" dirty="0">
                <a:solidFill>
                  <a:srgbClr val="FFFFFF"/>
                </a:solidFill>
                <a:latin typeface="Arial" charset="0"/>
              </a:rPr>
              <a:t>   pier geometry</a:t>
            </a:r>
          </a:p>
          <a:p>
            <a:pPr>
              <a:buFontTx/>
              <a:buChar char="•"/>
            </a:pPr>
            <a:r>
              <a:rPr lang="en-US" sz="1800" dirty="0">
                <a:solidFill>
                  <a:srgbClr val="FFFFFF"/>
                </a:solidFill>
                <a:latin typeface="Arial" charset="0"/>
              </a:rPr>
              <a:t>   downstream Froude number</a:t>
            </a:r>
          </a:p>
          <a:p>
            <a:pPr>
              <a:buFontTx/>
              <a:buChar char="•"/>
            </a:pPr>
            <a:r>
              <a:rPr lang="en-US" sz="1800" dirty="0">
                <a:solidFill>
                  <a:srgbClr val="FFFFFF"/>
                </a:solidFill>
                <a:latin typeface="Arial" charset="0"/>
              </a:rPr>
              <a:t>   U/S and D/S water level, depth</a:t>
            </a:r>
          </a:p>
          <a:p>
            <a:pPr>
              <a:buFontTx/>
              <a:buChar char="•"/>
            </a:pPr>
            <a:endParaRPr lang="en-US" sz="1800" dirty="0">
              <a:solidFill>
                <a:srgbClr val="FFFFFF"/>
              </a:solidFill>
              <a:latin typeface="Arial" charset="0"/>
            </a:endParaRPr>
          </a:p>
          <a:p>
            <a:r>
              <a:rPr lang="en-US" sz="1800" dirty="0">
                <a:solidFill>
                  <a:srgbClr val="FFFFFF"/>
                </a:solidFill>
                <a:latin typeface="Arial" charset="0"/>
              </a:rPr>
              <a:t>Uses a table relating </a:t>
            </a:r>
            <a:r>
              <a:rPr lang="en-US" sz="1800" dirty="0" smtClean="0">
                <a:solidFill>
                  <a:srgbClr val="FFFFFF"/>
                </a:solidFill>
                <a:latin typeface="Arial" charset="0"/>
              </a:rPr>
              <a:t>the </a:t>
            </a:r>
            <a:r>
              <a:rPr lang="en-US" sz="1800" dirty="0">
                <a:solidFill>
                  <a:srgbClr val="FFFFFF"/>
                </a:solidFill>
                <a:latin typeface="Arial" charset="0"/>
              </a:rPr>
              <a:t>Pier Shape Coefficient </a:t>
            </a:r>
            <a:r>
              <a:rPr lang="en-US" sz="1800" dirty="0" smtClean="0">
                <a:solidFill>
                  <a:srgbClr val="FFFFFF"/>
                </a:solidFill>
                <a:latin typeface="Arial" charset="0"/>
              </a:rPr>
              <a:t>a to </a:t>
            </a:r>
            <a:r>
              <a:rPr lang="en-US" sz="1800" dirty="0">
                <a:solidFill>
                  <a:srgbClr val="FFFFFF"/>
                </a:solidFill>
                <a:latin typeface="Arial" charset="0"/>
              </a:rPr>
              <a:t>the</a:t>
            </a:r>
            <a:br>
              <a:rPr lang="en-US" sz="1800" dirty="0">
                <a:solidFill>
                  <a:srgbClr val="FFFFFF"/>
                </a:solidFill>
                <a:latin typeface="Arial" charset="0"/>
              </a:rPr>
            </a:br>
            <a:r>
              <a:rPr lang="en-US" sz="1800" dirty="0">
                <a:solidFill>
                  <a:srgbClr val="FFFFFF"/>
                </a:solidFill>
                <a:latin typeface="Arial" charset="0"/>
              </a:rPr>
              <a:t>Bridge Opening Ratio (</a:t>
            </a:r>
            <a:r>
              <a:rPr lang="en-US" sz="1800" dirty="0" err="1">
                <a:solidFill>
                  <a:srgbClr val="FFFFFF"/>
                </a:solidFill>
                <a:latin typeface="Arial" charset="0"/>
              </a:rPr>
              <a:t>b</a:t>
            </a:r>
            <a:r>
              <a:rPr lang="en-US" sz="1800" baseline="-25000" dirty="0" err="1">
                <a:solidFill>
                  <a:srgbClr val="FFFFFF"/>
                </a:solidFill>
                <a:latin typeface="Arial" charset="0"/>
              </a:rPr>
              <a:t>arch</a:t>
            </a:r>
            <a:r>
              <a:rPr lang="en-US" sz="1800" dirty="0">
                <a:solidFill>
                  <a:srgbClr val="FFFFFF"/>
                </a:solidFill>
                <a:latin typeface="Arial" charset="0"/>
              </a:rPr>
              <a:t>/</a:t>
            </a:r>
            <a:r>
              <a:rPr lang="en-US" sz="1800" dirty="0" err="1">
                <a:solidFill>
                  <a:srgbClr val="FFFFFF"/>
                </a:solidFill>
                <a:latin typeface="Arial" charset="0"/>
              </a:rPr>
              <a:t>b</a:t>
            </a:r>
            <a:r>
              <a:rPr lang="en-US" sz="1800" baseline="-25000" dirty="0" err="1">
                <a:solidFill>
                  <a:srgbClr val="FFFFFF"/>
                </a:solidFill>
                <a:latin typeface="Arial" charset="0"/>
              </a:rPr>
              <a:t>U</a:t>
            </a:r>
            <a:r>
              <a:rPr lang="en-US" sz="1800" baseline="-25000" dirty="0">
                <a:solidFill>
                  <a:srgbClr val="FFFFFF"/>
                </a:solidFill>
                <a:latin typeface="Arial" charset="0"/>
              </a:rPr>
              <a:t>/S</a:t>
            </a:r>
            <a:r>
              <a:rPr lang="en-US" sz="1800" dirty="0">
                <a:solidFill>
                  <a:srgbClr val="FFFFFF"/>
                </a:solidFill>
                <a:latin typeface="Arial" charset="0"/>
              </a:rPr>
              <a:t>)</a:t>
            </a:r>
          </a:p>
          <a:p>
            <a:r>
              <a:rPr lang="en-US" sz="1800" b="1" dirty="0">
                <a:solidFill>
                  <a:srgbClr val="FFFFFF"/>
                </a:solidFill>
                <a:latin typeface="Arial" charset="0"/>
              </a:rPr>
              <a:t> </a:t>
            </a:r>
            <a:r>
              <a:rPr lang="en-US" sz="1800" dirty="0">
                <a:solidFill>
                  <a:srgbClr val="FFFFFF"/>
                </a:solidFill>
                <a:latin typeface="Arial" charset="0"/>
              </a:rPr>
              <a:t/>
            </a:r>
            <a:br>
              <a:rPr lang="en-US" sz="1800" dirty="0">
                <a:solidFill>
                  <a:srgbClr val="FFFFFF"/>
                </a:solidFill>
                <a:latin typeface="Arial" charset="0"/>
              </a:rPr>
            </a:br>
            <a:endParaRPr lang="en-US" sz="1800" dirty="0">
              <a:solidFill>
                <a:srgbClr val="FFFFFF"/>
              </a:solidFill>
              <a:latin typeface="Arial" charset="0"/>
            </a:endParaRPr>
          </a:p>
        </p:txBody>
      </p:sp>
      <p:sp>
        <p:nvSpPr>
          <p:cNvPr id="5" name="Text Box 5"/>
          <p:cNvSpPr txBox="1">
            <a:spLocks noChangeArrowheads="1"/>
          </p:cNvSpPr>
          <p:nvPr/>
        </p:nvSpPr>
        <p:spPr bwMode="auto">
          <a:xfrm>
            <a:off x="603126" y="5316116"/>
            <a:ext cx="3752850" cy="641350"/>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Both </a:t>
            </a:r>
            <a:r>
              <a:rPr lang="en-GB" sz="1800" dirty="0" err="1" smtClean="0">
                <a:solidFill>
                  <a:schemeClr val="accent1"/>
                </a:solidFill>
                <a:latin typeface="Arial"/>
              </a:rPr>
              <a:t>Nagler</a:t>
            </a:r>
            <a:r>
              <a:rPr lang="en-GB" sz="1800" dirty="0" smtClean="0">
                <a:solidFill>
                  <a:schemeClr val="accent1"/>
                </a:solidFill>
                <a:latin typeface="Arial"/>
              </a:rPr>
              <a:t> and </a:t>
            </a:r>
            <a:r>
              <a:rPr lang="en-GB" sz="1800" dirty="0" err="1" smtClean="0">
                <a:solidFill>
                  <a:schemeClr val="accent1"/>
                </a:solidFill>
                <a:latin typeface="Arial"/>
              </a:rPr>
              <a:t>Yarnell</a:t>
            </a:r>
            <a:r>
              <a:rPr lang="en-GB" sz="1800" dirty="0" smtClean="0">
                <a:solidFill>
                  <a:schemeClr val="accent1"/>
                </a:solidFill>
                <a:latin typeface="Arial"/>
              </a:rPr>
              <a:t/>
            </a:r>
            <a:br>
              <a:rPr lang="en-GB" sz="1800" dirty="0" smtClean="0">
                <a:solidFill>
                  <a:schemeClr val="accent1"/>
                </a:solidFill>
                <a:latin typeface="Arial"/>
              </a:rPr>
            </a:br>
            <a:r>
              <a:rPr lang="en-GB" sz="1800" dirty="0" smtClean="0">
                <a:solidFill>
                  <a:schemeClr val="accent1"/>
                </a:solidFill>
                <a:latin typeface="Arial"/>
              </a:rPr>
              <a:t>based on Free Flow Experiments</a:t>
            </a:r>
            <a:endParaRPr lang="en-GB" sz="1800" dirty="0">
              <a:solidFill>
                <a:schemeClr val="accent1"/>
              </a:solidFill>
              <a:latin typeface="Arial"/>
            </a:endParaRPr>
          </a:p>
        </p:txBody>
      </p:sp>
      <p:pic>
        <p:nvPicPr>
          <p:cNvPr id="6" name="Picture 6"/>
          <p:cNvPicPr>
            <a:picLocks noChangeAspect="1" noChangeArrowheads="1"/>
          </p:cNvPicPr>
          <p:nvPr/>
        </p:nvPicPr>
        <p:blipFill>
          <a:blip r:embed="rId2"/>
          <a:srcRect l="54507" t="7829" r="1900" b="6960"/>
          <a:stretch>
            <a:fillRect/>
          </a:stretch>
        </p:blipFill>
        <p:spPr bwMode="auto">
          <a:xfrm>
            <a:off x="5304804" y="3394224"/>
            <a:ext cx="2790825" cy="1546225"/>
          </a:xfrm>
          <a:prstGeom prst="rect">
            <a:avLst/>
          </a:prstGeom>
          <a:noFill/>
          <a:ln w="28575">
            <a:noFill/>
            <a:miter lim="800000"/>
            <a:headEnd/>
            <a:tailEnd/>
          </a:ln>
          <a:effectLst/>
        </p:spPr>
      </p:pic>
      <p:pic>
        <p:nvPicPr>
          <p:cNvPr id="7" name="Picture 7"/>
          <p:cNvPicPr>
            <a:picLocks noChangeAspect="1" noChangeArrowheads="1"/>
          </p:cNvPicPr>
          <p:nvPr/>
        </p:nvPicPr>
        <p:blipFill>
          <a:blip r:embed="rId2"/>
          <a:srcRect l="3304" t="7829" r="52856" b="6960"/>
          <a:stretch>
            <a:fillRect/>
          </a:stretch>
        </p:blipFill>
        <p:spPr bwMode="auto">
          <a:xfrm>
            <a:off x="5306392" y="1844824"/>
            <a:ext cx="2794000" cy="1546225"/>
          </a:xfrm>
          <a:prstGeom prst="rect">
            <a:avLst/>
          </a:prstGeom>
          <a:noFill/>
          <a:ln w="28575">
            <a:noFill/>
            <a:miter lim="800000"/>
            <a:headEnd/>
            <a:tailEnd/>
          </a:ln>
          <a:effectLst/>
        </p:spPr>
      </p:pic>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Bridge Piers (Geometry and Loss Factors)</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629022" y="3252564"/>
            <a:ext cx="3276600" cy="255270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4896222" y="3252564"/>
            <a:ext cx="3276600" cy="2552700"/>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l="41344" t="20694" r="42821" b="73904"/>
          <a:stretch>
            <a:fillRect/>
          </a:stretch>
        </p:blipFill>
        <p:spPr bwMode="auto">
          <a:xfrm>
            <a:off x="611560" y="1892077"/>
            <a:ext cx="2387600" cy="611187"/>
          </a:xfrm>
          <a:prstGeom prst="rect">
            <a:avLst/>
          </a:prstGeom>
          <a:noFill/>
          <a:ln w="9525">
            <a:noFill/>
            <a:miter lim="800000"/>
            <a:headEnd/>
            <a:tailEnd/>
          </a:ln>
          <a:effectLst/>
        </p:spPr>
      </p:pic>
      <p:sp>
        <p:nvSpPr>
          <p:cNvPr id="7" name="Freeform 7"/>
          <p:cNvSpPr>
            <a:spLocks/>
          </p:cNvSpPr>
          <p:nvPr/>
        </p:nvSpPr>
        <p:spPr bwMode="auto">
          <a:xfrm>
            <a:off x="1225922" y="2395314"/>
            <a:ext cx="5321300" cy="838200"/>
          </a:xfrm>
          <a:custGeom>
            <a:avLst/>
            <a:gdLst/>
            <a:ahLst/>
            <a:cxnLst>
              <a:cxn ang="0">
                <a:pos x="0" y="0"/>
              </a:cxn>
              <a:cxn ang="0">
                <a:pos x="0" y="168"/>
              </a:cxn>
              <a:cxn ang="0">
                <a:pos x="3224" y="168"/>
              </a:cxn>
              <a:cxn ang="0">
                <a:pos x="3224" y="528"/>
              </a:cxn>
            </a:cxnLst>
            <a:rect l="0" t="0" r="r" b="b"/>
            <a:pathLst>
              <a:path w="3224" h="528">
                <a:moveTo>
                  <a:pt x="0" y="0"/>
                </a:moveTo>
                <a:lnTo>
                  <a:pt x="0" y="168"/>
                </a:lnTo>
                <a:lnTo>
                  <a:pt x="3224" y="168"/>
                </a:lnTo>
                <a:lnTo>
                  <a:pt x="3224" y="528"/>
                </a:lnTo>
              </a:path>
            </a:pathLst>
          </a:custGeom>
          <a:noFill/>
          <a:ln w="28575">
            <a:solidFill>
              <a:schemeClr val="accent2"/>
            </a:solidFill>
            <a:round/>
            <a:headEnd type="none" w="med" len="med"/>
            <a:tailEnd type="triangle" w="med" len="med"/>
          </a:ln>
          <a:effectLst/>
        </p:spPr>
        <p:txBody>
          <a:bodyPr/>
          <a:lstStyle/>
          <a:p>
            <a:endParaRPr lang="da-DK"/>
          </a:p>
        </p:txBody>
      </p:sp>
      <p:sp>
        <p:nvSpPr>
          <p:cNvPr id="8" name="Line 8"/>
          <p:cNvSpPr>
            <a:spLocks noChangeShapeType="1"/>
          </p:cNvSpPr>
          <p:nvPr/>
        </p:nvSpPr>
        <p:spPr bwMode="auto">
          <a:xfrm>
            <a:off x="2267322" y="2662014"/>
            <a:ext cx="0" cy="584200"/>
          </a:xfrm>
          <a:prstGeom prst="line">
            <a:avLst/>
          </a:prstGeom>
          <a:noFill/>
          <a:ln w="28575">
            <a:solidFill>
              <a:schemeClr val="accent2"/>
            </a:solidFill>
            <a:round/>
            <a:headEnd/>
            <a:tailEnd type="triangle" w="med" len="med"/>
          </a:ln>
          <a:effectLst/>
        </p:spPr>
        <p:txBody>
          <a:bodyPr/>
          <a:lstStyle/>
          <a:p>
            <a:endParaRPr lang="da-DK"/>
          </a:p>
        </p:txBody>
      </p:sp>
      <p:sp>
        <p:nvSpPr>
          <p:cNvPr id="9" name="Rectangle 9"/>
          <p:cNvSpPr>
            <a:spLocks noChangeArrowheads="1"/>
          </p:cNvSpPr>
          <p:nvPr/>
        </p:nvSpPr>
        <p:spPr bwMode="auto">
          <a:xfrm>
            <a:off x="802060" y="2119089"/>
            <a:ext cx="866775" cy="290513"/>
          </a:xfrm>
          <a:prstGeom prst="rect">
            <a:avLst/>
          </a:prstGeom>
          <a:noFill/>
          <a:ln w="28575">
            <a:solidFill>
              <a:schemeClr val="accent2"/>
            </a:solidFill>
            <a:miter lim="800000"/>
            <a:headEnd/>
            <a:tailEnd/>
          </a:ln>
          <a:effectLst/>
        </p:spPr>
        <p:txBody>
          <a:bodyPr wrap="none" anchor="ctr"/>
          <a:lstStyle/>
          <a:p>
            <a:endParaRPr lang="da-DK"/>
          </a:p>
        </p:txBody>
      </p: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Bridge Piers (Default Tables)</a:t>
            </a:r>
          </a:p>
          <a:p>
            <a:pPr marL="0" indent="0">
              <a:buNone/>
            </a:pPr>
            <a:endParaRPr lang="en-GB" dirty="0"/>
          </a:p>
        </p:txBody>
      </p:sp>
      <p:pic>
        <p:nvPicPr>
          <p:cNvPr id="4" name="Picture 2"/>
          <p:cNvPicPr>
            <a:picLocks noChangeAspect="1" noChangeArrowheads="1"/>
          </p:cNvPicPr>
          <p:nvPr/>
        </p:nvPicPr>
        <p:blipFill>
          <a:blip r:embed="rId2"/>
          <a:srcRect l="41344" t="20694" r="42821" b="73904"/>
          <a:stretch>
            <a:fillRect/>
          </a:stretch>
        </p:blipFill>
        <p:spPr bwMode="auto">
          <a:xfrm>
            <a:off x="610369" y="1938486"/>
            <a:ext cx="2387600" cy="611187"/>
          </a:xfrm>
          <a:prstGeom prst="rect">
            <a:avLst/>
          </a:prstGeom>
          <a:noFill/>
          <a:ln w="9525">
            <a:noFill/>
            <a:miter lim="800000"/>
            <a:headEnd/>
            <a:tailEnd/>
          </a:ln>
          <a:effectLst/>
        </p:spPr>
      </p:pic>
      <p:sp>
        <p:nvSpPr>
          <p:cNvPr id="5" name="Line 3"/>
          <p:cNvSpPr>
            <a:spLocks noChangeShapeType="1"/>
          </p:cNvSpPr>
          <p:nvPr/>
        </p:nvSpPr>
        <p:spPr bwMode="auto">
          <a:xfrm>
            <a:off x="2151831" y="2467123"/>
            <a:ext cx="0" cy="609600"/>
          </a:xfrm>
          <a:prstGeom prst="line">
            <a:avLst/>
          </a:prstGeom>
          <a:noFill/>
          <a:ln w="28575">
            <a:solidFill>
              <a:schemeClr val="accent2"/>
            </a:solidFill>
            <a:round/>
            <a:headEnd/>
            <a:tailEnd type="triangle" w="med" len="med"/>
          </a:ln>
          <a:effectLst/>
        </p:spPr>
        <p:txBody>
          <a:bodyPr/>
          <a:lstStyle/>
          <a:p>
            <a:endParaRPr lang="da-DK"/>
          </a:p>
        </p:txBody>
      </p:sp>
      <p:sp>
        <p:nvSpPr>
          <p:cNvPr id="6" name="Rectangle 4"/>
          <p:cNvSpPr>
            <a:spLocks noChangeArrowheads="1"/>
          </p:cNvSpPr>
          <p:nvPr/>
        </p:nvSpPr>
        <p:spPr bwMode="auto">
          <a:xfrm>
            <a:off x="1727969" y="2165498"/>
            <a:ext cx="866775" cy="290513"/>
          </a:xfrm>
          <a:prstGeom prst="rect">
            <a:avLst/>
          </a:prstGeom>
          <a:noFill/>
          <a:ln w="28575">
            <a:solidFill>
              <a:schemeClr val="accent2"/>
            </a:solidFill>
            <a:miter lim="800000"/>
            <a:headEnd/>
            <a:tailEnd/>
          </a:ln>
          <a:effectLst/>
        </p:spPr>
        <p:txBody>
          <a:bodyPr wrap="none" anchor="ctr"/>
          <a:lstStyle/>
          <a:p>
            <a:endParaRPr lang="da-DK"/>
          </a:p>
        </p:txBody>
      </p:sp>
      <p:pic>
        <p:nvPicPr>
          <p:cNvPr id="7" name="Picture 7"/>
          <p:cNvPicPr>
            <a:picLocks noChangeAspect="1" noChangeArrowheads="1"/>
          </p:cNvPicPr>
          <p:nvPr/>
        </p:nvPicPr>
        <p:blipFill>
          <a:blip r:embed="rId3"/>
          <a:srcRect/>
          <a:stretch>
            <a:fillRect/>
          </a:stretch>
        </p:blipFill>
        <p:spPr bwMode="auto">
          <a:xfrm>
            <a:off x="546869" y="3116411"/>
            <a:ext cx="4675187" cy="3336925"/>
          </a:xfrm>
          <a:prstGeom prst="rect">
            <a:avLst/>
          </a:prstGeom>
          <a:noFill/>
          <a:ln w="9525">
            <a:noFill/>
            <a:miter lim="800000"/>
            <a:headEnd/>
            <a:tailEnd/>
          </a:ln>
          <a:effectLst/>
        </p:spPr>
      </p:pic>
      <p:pic>
        <p:nvPicPr>
          <p:cNvPr id="8" name="Picture 8"/>
          <p:cNvPicPr>
            <a:picLocks noChangeAspect="1" noChangeArrowheads="1"/>
          </p:cNvPicPr>
          <p:nvPr/>
        </p:nvPicPr>
        <p:blipFill>
          <a:blip r:embed="rId4"/>
          <a:srcRect/>
          <a:stretch>
            <a:fillRect/>
          </a:stretch>
        </p:blipFill>
        <p:spPr bwMode="auto">
          <a:xfrm>
            <a:off x="4001269" y="2100411"/>
            <a:ext cx="4675187" cy="3336925"/>
          </a:xfrm>
          <a:prstGeom prst="rect">
            <a:avLst/>
          </a:prstGeom>
          <a:noFill/>
          <a:ln w="9525">
            <a:noFill/>
            <a:miter lim="800000"/>
            <a:headEnd/>
            <a:tailEnd/>
          </a:ln>
          <a:effectLst/>
        </p:spPr>
      </p:pic>
      <p:sp>
        <p:nvSpPr>
          <p:cNvPr id="9" name="Rectangle 9"/>
          <p:cNvSpPr>
            <a:spLocks noChangeArrowheads="1"/>
          </p:cNvSpPr>
          <p:nvPr/>
        </p:nvSpPr>
        <p:spPr bwMode="auto">
          <a:xfrm>
            <a:off x="5491931" y="2594123"/>
            <a:ext cx="939800" cy="304800"/>
          </a:xfrm>
          <a:prstGeom prst="rect">
            <a:avLst/>
          </a:prstGeom>
          <a:noFill/>
          <a:ln w="12700">
            <a:noFill/>
            <a:miter lim="800000"/>
            <a:headEnd type="none" w="sm" len="sm"/>
            <a:tailEnd type="none" w="sm" len="sm"/>
          </a:ln>
          <a:effectLst/>
        </p:spPr>
        <p:txBody>
          <a:bodyPr>
            <a:spAutoFit/>
          </a:bodyPr>
          <a:lstStyle/>
          <a:p>
            <a:pPr defTabSz="762000" eaLnBrk="0" hangingPunct="0"/>
            <a:r>
              <a:rPr lang="en-US" sz="1400" b="1" dirty="0" err="1">
                <a:solidFill>
                  <a:srgbClr val="FFFFFF"/>
                </a:solidFill>
                <a:latin typeface="Arial" charset="0"/>
              </a:rPr>
              <a:t>Nagler</a:t>
            </a:r>
            <a:endParaRPr lang="en-US" sz="1400" b="1" i="1" dirty="0">
              <a:solidFill>
                <a:srgbClr val="FFFFFF"/>
              </a:solidFill>
              <a:latin typeface="Arial" charset="0"/>
            </a:endParaRPr>
          </a:p>
        </p:txBody>
      </p:sp>
      <p:sp>
        <p:nvSpPr>
          <p:cNvPr id="10" name="Rectangle 10"/>
          <p:cNvSpPr>
            <a:spLocks noChangeArrowheads="1"/>
          </p:cNvSpPr>
          <p:nvPr/>
        </p:nvSpPr>
        <p:spPr bwMode="auto">
          <a:xfrm>
            <a:off x="2355031" y="3610123"/>
            <a:ext cx="838200" cy="304800"/>
          </a:xfrm>
          <a:prstGeom prst="rect">
            <a:avLst/>
          </a:prstGeom>
          <a:noFill/>
          <a:ln w="12700">
            <a:noFill/>
            <a:miter lim="800000"/>
            <a:headEnd type="none" w="sm" len="sm"/>
            <a:tailEnd type="none" w="sm" len="sm"/>
          </a:ln>
          <a:effectLst/>
        </p:spPr>
        <p:txBody>
          <a:bodyPr>
            <a:spAutoFit/>
          </a:bodyPr>
          <a:lstStyle/>
          <a:p>
            <a:pPr defTabSz="762000" eaLnBrk="0" hangingPunct="0"/>
            <a:r>
              <a:rPr lang="en-US" sz="1400" b="1" dirty="0" err="1">
                <a:solidFill>
                  <a:srgbClr val="FFFFFF"/>
                </a:solidFill>
                <a:latin typeface="Arial" charset="0"/>
              </a:rPr>
              <a:t>Yarnell</a:t>
            </a:r>
            <a:endParaRPr lang="en-US" sz="1400" b="1" i="1" dirty="0">
              <a:solidFill>
                <a:srgbClr val="FFFFFF"/>
              </a:solidFill>
              <a:latin typeface="Arial" charset="0"/>
            </a:endParaRPr>
          </a:p>
        </p:txBody>
      </p:sp>
      <p:sp>
        <p:nvSpPr>
          <p:cNvPr id="11" name="Line 11"/>
          <p:cNvSpPr>
            <a:spLocks noChangeShapeType="1"/>
          </p:cNvSpPr>
          <p:nvPr/>
        </p:nvSpPr>
        <p:spPr bwMode="auto">
          <a:xfrm>
            <a:off x="2621731" y="2314723"/>
            <a:ext cx="1358900" cy="0"/>
          </a:xfrm>
          <a:prstGeom prst="line">
            <a:avLst/>
          </a:prstGeom>
          <a:noFill/>
          <a:ln w="28575">
            <a:solidFill>
              <a:schemeClr val="accent2"/>
            </a:solidFill>
            <a:round/>
            <a:headEnd/>
            <a:tailEnd type="triangle" w="med" len="med"/>
          </a:ln>
          <a:effectLst/>
        </p:spPr>
        <p:txBody>
          <a:bodyPr/>
          <a:lstStyle/>
          <a:p>
            <a:endParaRPr lang="da-DK"/>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Geometric Requirements</a:t>
            </a:r>
          </a:p>
          <a:p>
            <a:pPr marL="0" indent="0">
              <a:buNone/>
            </a:pPr>
            <a:endParaRPr lang="en-GB" dirty="0"/>
          </a:p>
        </p:txBody>
      </p:sp>
      <p:sp>
        <p:nvSpPr>
          <p:cNvPr id="4" name="Freeform 2" descr="Horizontal brick"/>
          <p:cNvSpPr>
            <a:spLocks/>
          </p:cNvSpPr>
          <p:nvPr/>
        </p:nvSpPr>
        <p:spPr bwMode="auto">
          <a:xfrm>
            <a:off x="6960939" y="4563269"/>
            <a:ext cx="723900" cy="736600"/>
          </a:xfrm>
          <a:custGeom>
            <a:avLst/>
            <a:gdLst/>
            <a:ahLst/>
            <a:cxnLst>
              <a:cxn ang="0">
                <a:pos x="0" y="464"/>
              </a:cxn>
              <a:cxn ang="0">
                <a:pos x="184" y="152"/>
              </a:cxn>
              <a:cxn ang="0">
                <a:pos x="456" y="0"/>
              </a:cxn>
              <a:cxn ang="0">
                <a:pos x="456" y="464"/>
              </a:cxn>
              <a:cxn ang="0">
                <a:pos x="0" y="464"/>
              </a:cxn>
            </a:cxnLst>
            <a:rect l="0" t="0" r="r" b="b"/>
            <a:pathLst>
              <a:path w="456" h="464">
                <a:moveTo>
                  <a:pt x="0" y="464"/>
                </a:moveTo>
                <a:lnTo>
                  <a:pt x="184" y="152"/>
                </a:lnTo>
                <a:lnTo>
                  <a:pt x="456" y="0"/>
                </a:lnTo>
                <a:lnTo>
                  <a:pt x="456" y="464"/>
                </a:lnTo>
                <a:lnTo>
                  <a:pt x="0" y="464"/>
                </a:lnTo>
                <a:close/>
              </a:path>
            </a:pathLst>
          </a:custGeom>
          <a:pattFill prst="horzBrick">
            <a:fgClr>
              <a:schemeClr val="accent1"/>
            </a:fgClr>
            <a:bgClr>
              <a:schemeClr val="bg1"/>
            </a:bgClr>
          </a:pattFill>
          <a:ln w="9525">
            <a:solidFill>
              <a:schemeClr val="tx1"/>
            </a:solidFill>
            <a:round/>
            <a:headEnd/>
            <a:tailEnd/>
          </a:ln>
          <a:effectLst/>
        </p:spPr>
        <p:txBody>
          <a:bodyPr/>
          <a:lstStyle/>
          <a:p>
            <a:endParaRPr lang="da-DK"/>
          </a:p>
        </p:txBody>
      </p:sp>
      <p:sp>
        <p:nvSpPr>
          <p:cNvPr id="5" name="Freeform 3" descr="Horizontal brick"/>
          <p:cNvSpPr>
            <a:spLocks/>
          </p:cNvSpPr>
          <p:nvPr/>
        </p:nvSpPr>
        <p:spPr bwMode="auto">
          <a:xfrm>
            <a:off x="3836739" y="4499769"/>
            <a:ext cx="1016000" cy="736600"/>
          </a:xfrm>
          <a:custGeom>
            <a:avLst/>
            <a:gdLst/>
            <a:ahLst/>
            <a:cxnLst>
              <a:cxn ang="0">
                <a:pos x="640" y="464"/>
              </a:cxn>
              <a:cxn ang="0">
                <a:pos x="496" y="216"/>
              </a:cxn>
              <a:cxn ang="0">
                <a:pos x="208" y="48"/>
              </a:cxn>
              <a:cxn ang="0">
                <a:pos x="0" y="0"/>
              </a:cxn>
              <a:cxn ang="0">
                <a:pos x="0" y="464"/>
              </a:cxn>
              <a:cxn ang="0">
                <a:pos x="640" y="464"/>
              </a:cxn>
            </a:cxnLst>
            <a:rect l="0" t="0" r="r" b="b"/>
            <a:pathLst>
              <a:path w="640" h="464">
                <a:moveTo>
                  <a:pt x="640" y="464"/>
                </a:moveTo>
                <a:lnTo>
                  <a:pt x="496" y="216"/>
                </a:lnTo>
                <a:lnTo>
                  <a:pt x="208" y="48"/>
                </a:lnTo>
                <a:lnTo>
                  <a:pt x="0" y="0"/>
                </a:lnTo>
                <a:lnTo>
                  <a:pt x="0" y="464"/>
                </a:lnTo>
                <a:lnTo>
                  <a:pt x="640" y="464"/>
                </a:lnTo>
                <a:close/>
              </a:path>
            </a:pathLst>
          </a:custGeom>
          <a:pattFill prst="horzBrick">
            <a:fgClr>
              <a:schemeClr val="accent1"/>
            </a:fgClr>
            <a:bgClr>
              <a:schemeClr val="bg1"/>
            </a:bgClr>
          </a:pattFill>
          <a:ln w="9525">
            <a:solidFill>
              <a:schemeClr val="tx1"/>
            </a:solidFill>
            <a:round/>
            <a:headEnd/>
            <a:tailEnd/>
          </a:ln>
          <a:effectLst/>
        </p:spPr>
        <p:txBody>
          <a:bodyPr/>
          <a:lstStyle/>
          <a:p>
            <a:endParaRPr lang="da-DK"/>
          </a:p>
        </p:txBody>
      </p:sp>
      <p:sp>
        <p:nvSpPr>
          <p:cNvPr id="6" name="Rectangle 6"/>
          <p:cNvSpPr>
            <a:spLocks noChangeArrowheads="1"/>
          </p:cNvSpPr>
          <p:nvPr/>
        </p:nvSpPr>
        <p:spPr bwMode="auto">
          <a:xfrm>
            <a:off x="191715" y="1947069"/>
            <a:ext cx="3873500" cy="3692525"/>
          </a:xfrm>
          <a:prstGeom prst="rect">
            <a:avLst/>
          </a:prstGeom>
          <a:noFill/>
          <a:ln w="9525">
            <a:noFill/>
            <a:miter lim="800000"/>
            <a:headEnd/>
            <a:tailEnd/>
          </a:ln>
          <a:effectLst/>
        </p:spPr>
        <p:txBody>
          <a:bodyPr>
            <a:spAutoFit/>
          </a:bodyPr>
          <a:lstStyle/>
          <a:p>
            <a:pPr>
              <a:spcBef>
                <a:spcPct val="20000"/>
              </a:spcBef>
            </a:pPr>
            <a:r>
              <a:rPr lang="en-US" sz="1800" b="1" dirty="0">
                <a:solidFill>
                  <a:srgbClr val="FFFFFF"/>
                </a:solidFill>
                <a:latin typeface="Arial" charset="0"/>
              </a:rPr>
              <a:t>USBPR, Energy Equation and FHWA Methods have Shared Geometric Requirements:</a:t>
            </a:r>
          </a:p>
          <a:p>
            <a:r>
              <a:rPr lang="en-US" sz="1800" dirty="0">
                <a:solidFill>
                  <a:srgbClr val="FFFFFF"/>
                </a:solidFill>
                <a:effectLst>
                  <a:outerShdw blurRad="38100" dist="38100" dir="2700000" algn="tl">
                    <a:srgbClr val="C0C0C0"/>
                  </a:outerShdw>
                </a:effectLst>
                <a:latin typeface="Arial" charset="0"/>
              </a:rPr>
              <a:t>   </a:t>
            </a:r>
          </a:p>
          <a:p>
            <a:pPr>
              <a:buFontTx/>
              <a:buChar char="•"/>
            </a:pPr>
            <a:r>
              <a:rPr lang="en-US" sz="1800" dirty="0">
                <a:solidFill>
                  <a:srgbClr val="FFFFFF"/>
                </a:solidFill>
                <a:latin typeface="Arial" charset="0"/>
              </a:rPr>
              <a:t>   Sections [     ,      ] in the</a:t>
            </a:r>
            <a:br>
              <a:rPr lang="en-US" sz="1800" dirty="0">
                <a:solidFill>
                  <a:srgbClr val="FFFFFF"/>
                </a:solidFill>
                <a:latin typeface="Arial" charset="0"/>
              </a:rPr>
            </a:br>
            <a:r>
              <a:rPr lang="en-US" sz="1800" dirty="0">
                <a:solidFill>
                  <a:srgbClr val="FFFFFF"/>
                </a:solidFill>
                <a:latin typeface="Arial" charset="0"/>
              </a:rPr>
              <a:t>    Cross-Section Database</a:t>
            </a:r>
            <a:br>
              <a:rPr lang="en-US" sz="1800" dirty="0">
                <a:solidFill>
                  <a:srgbClr val="FFFFFF"/>
                </a:solidFill>
                <a:latin typeface="Arial" charset="0"/>
              </a:rPr>
            </a:br>
            <a:r>
              <a:rPr lang="en-US" sz="1800" dirty="0">
                <a:solidFill>
                  <a:srgbClr val="FFFFFF"/>
                </a:solidFill>
                <a:latin typeface="Arial" charset="0"/>
              </a:rPr>
              <a:t>    Located Approximately </a:t>
            </a:r>
            <a:r>
              <a:rPr lang="en-US" i="1" dirty="0">
                <a:solidFill>
                  <a:srgbClr val="FFFFFF"/>
                </a:solidFill>
                <a:latin typeface="Arial" charset="0"/>
              </a:rPr>
              <a:t>b</a:t>
            </a:r>
            <a:r>
              <a:rPr lang="en-US" sz="1800" dirty="0">
                <a:solidFill>
                  <a:srgbClr val="FFFFFF"/>
                </a:solidFill>
                <a:latin typeface="Arial" charset="0"/>
              </a:rPr>
              <a:t/>
            </a:r>
            <a:br>
              <a:rPr lang="en-US" sz="1800" dirty="0">
                <a:solidFill>
                  <a:srgbClr val="FFFFFF"/>
                </a:solidFill>
                <a:latin typeface="Arial" charset="0"/>
              </a:rPr>
            </a:br>
            <a:r>
              <a:rPr lang="en-US" sz="1800" dirty="0">
                <a:solidFill>
                  <a:srgbClr val="FFFFFF"/>
                </a:solidFill>
                <a:latin typeface="Arial" charset="0"/>
              </a:rPr>
              <a:t>    U/S and D/S of the Bridge</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Sections [     ,      ] in the</a:t>
            </a:r>
            <a:br>
              <a:rPr lang="en-US" sz="1800" dirty="0">
                <a:solidFill>
                  <a:srgbClr val="FFFFFF"/>
                </a:solidFill>
                <a:latin typeface="Arial" charset="0"/>
              </a:rPr>
            </a:br>
            <a:r>
              <a:rPr lang="en-US" sz="1800" dirty="0">
                <a:solidFill>
                  <a:srgbClr val="FFFFFF"/>
                </a:solidFill>
                <a:latin typeface="Arial" charset="0"/>
              </a:rPr>
              <a:t>    Interface Representing</a:t>
            </a:r>
            <a:br>
              <a:rPr lang="en-US" sz="1800" dirty="0">
                <a:solidFill>
                  <a:srgbClr val="FFFFFF"/>
                </a:solidFill>
                <a:latin typeface="Arial" charset="0"/>
              </a:rPr>
            </a:br>
            <a:r>
              <a:rPr lang="en-US" sz="1800" dirty="0">
                <a:solidFill>
                  <a:srgbClr val="FFFFFF"/>
                </a:solidFill>
                <a:latin typeface="Arial" charset="0"/>
              </a:rPr>
              <a:t>    Bridge Geometry at Face</a:t>
            </a:r>
            <a:br>
              <a:rPr lang="en-US" sz="1800" dirty="0">
                <a:solidFill>
                  <a:srgbClr val="FFFFFF"/>
                </a:solidFill>
                <a:latin typeface="Arial" charset="0"/>
              </a:rPr>
            </a:br>
            <a:r>
              <a:rPr lang="en-US" sz="1800" dirty="0">
                <a:solidFill>
                  <a:srgbClr val="FFFFFF"/>
                </a:solidFill>
                <a:latin typeface="Arial" charset="0"/>
              </a:rPr>
              <a:t>    with Assigned Bank Markers</a:t>
            </a:r>
          </a:p>
        </p:txBody>
      </p:sp>
      <p:pic>
        <p:nvPicPr>
          <p:cNvPr id="7" name="Picture 7"/>
          <p:cNvPicPr>
            <a:picLocks noChangeAspect="1" noChangeArrowheads="1"/>
          </p:cNvPicPr>
          <p:nvPr/>
        </p:nvPicPr>
        <p:blipFill>
          <a:blip r:embed="rId2"/>
          <a:srcRect/>
          <a:stretch>
            <a:fillRect/>
          </a:stretch>
        </p:blipFill>
        <p:spPr bwMode="auto">
          <a:xfrm>
            <a:off x="4509839" y="1124744"/>
            <a:ext cx="3851275" cy="2549525"/>
          </a:xfrm>
          <a:prstGeom prst="rect">
            <a:avLst/>
          </a:prstGeom>
          <a:noFill/>
          <a:ln w="12700">
            <a:noFill/>
            <a:miter lim="800000"/>
            <a:headEnd type="none" w="sm" len="sm"/>
            <a:tailEnd type="none" w="sm" len="sm"/>
          </a:ln>
          <a:effectLst/>
        </p:spPr>
      </p:pic>
      <p:sp>
        <p:nvSpPr>
          <p:cNvPr id="8" name="Oval 8"/>
          <p:cNvSpPr>
            <a:spLocks noChangeArrowheads="1"/>
          </p:cNvSpPr>
          <p:nvPr/>
        </p:nvSpPr>
        <p:spPr bwMode="auto">
          <a:xfrm>
            <a:off x="1588715" y="3102769"/>
            <a:ext cx="266700" cy="279400"/>
          </a:xfrm>
          <a:prstGeom prst="ellipse">
            <a:avLst/>
          </a:prstGeom>
          <a:solidFill>
            <a:schemeClr val="bg2"/>
          </a:solidFill>
          <a:ln w="9525">
            <a:solidFill>
              <a:schemeClr val="tx1"/>
            </a:solidFill>
            <a:round/>
            <a:headEnd/>
            <a:tailEnd/>
          </a:ln>
          <a:effectLst/>
        </p:spPr>
        <p:txBody>
          <a:bodyPr wrap="none" anchor="ctr"/>
          <a:lstStyle/>
          <a:p>
            <a:pPr algn="ctr"/>
            <a:r>
              <a:rPr lang="en-US" sz="1400" b="1">
                <a:solidFill>
                  <a:srgbClr val="FFFFFF"/>
                </a:solidFill>
                <a:latin typeface="Arial" charset="0"/>
              </a:rPr>
              <a:t>1</a:t>
            </a:r>
          </a:p>
        </p:txBody>
      </p:sp>
      <p:sp>
        <p:nvSpPr>
          <p:cNvPr id="9" name="Oval 9"/>
          <p:cNvSpPr>
            <a:spLocks noChangeArrowheads="1"/>
          </p:cNvSpPr>
          <p:nvPr/>
        </p:nvSpPr>
        <p:spPr bwMode="auto">
          <a:xfrm>
            <a:off x="1969715" y="3102769"/>
            <a:ext cx="266700" cy="279400"/>
          </a:xfrm>
          <a:prstGeom prst="ellipse">
            <a:avLst/>
          </a:prstGeom>
          <a:solidFill>
            <a:schemeClr val="bg2"/>
          </a:solidFill>
          <a:ln w="9525">
            <a:solidFill>
              <a:schemeClr val="tx1"/>
            </a:solidFill>
            <a:round/>
            <a:headEnd/>
            <a:tailEnd/>
          </a:ln>
          <a:effectLst/>
        </p:spPr>
        <p:txBody>
          <a:bodyPr wrap="none" anchor="ctr"/>
          <a:lstStyle/>
          <a:p>
            <a:pPr algn="ctr"/>
            <a:r>
              <a:rPr lang="en-US" sz="1400" b="1">
                <a:solidFill>
                  <a:srgbClr val="FFFFFF"/>
                </a:solidFill>
                <a:latin typeface="Arial" charset="0"/>
              </a:rPr>
              <a:t>4</a:t>
            </a:r>
          </a:p>
        </p:txBody>
      </p:sp>
      <p:sp>
        <p:nvSpPr>
          <p:cNvPr id="10" name="Oval 10"/>
          <p:cNvSpPr>
            <a:spLocks noChangeArrowheads="1"/>
          </p:cNvSpPr>
          <p:nvPr/>
        </p:nvSpPr>
        <p:spPr bwMode="auto">
          <a:xfrm>
            <a:off x="1588715" y="4499769"/>
            <a:ext cx="266700" cy="279400"/>
          </a:xfrm>
          <a:prstGeom prst="ellipse">
            <a:avLst/>
          </a:prstGeom>
          <a:solidFill>
            <a:schemeClr val="bg2"/>
          </a:solidFill>
          <a:ln w="9525">
            <a:solidFill>
              <a:schemeClr val="tx1"/>
            </a:solidFill>
            <a:round/>
            <a:headEnd/>
            <a:tailEnd/>
          </a:ln>
          <a:effectLst/>
        </p:spPr>
        <p:txBody>
          <a:bodyPr wrap="none" anchor="ctr"/>
          <a:lstStyle/>
          <a:p>
            <a:pPr algn="ctr"/>
            <a:r>
              <a:rPr lang="en-US" sz="1400" b="1">
                <a:solidFill>
                  <a:srgbClr val="FFFFFF"/>
                </a:solidFill>
                <a:latin typeface="Arial" charset="0"/>
              </a:rPr>
              <a:t>2</a:t>
            </a:r>
          </a:p>
        </p:txBody>
      </p:sp>
      <p:sp>
        <p:nvSpPr>
          <p:cNvPr id="11" name="Oval 11"/>
          <p:cNvSpPr>
            <a:spLocks noChangeArrowheads="1"/>
          </p:cNvSpPr>
          <p:nvPr/>
        </p:nvSpPr>
        <p:spPr bwMode="auto">
          <a:xfrm>
            <a:off x="1969715" y="4499769"/>
            <a:ext cx="266700" cy="279400"/>
          </a:xfrm>
          <a:prstGeom prst="ellipse">
            <a:avLst/>
          </a:prstGeom>
          <a:solidFill>
            <a:schemeClr val="bg2"/>
          </a:solidFill>
          <a:ln w="9525">
            <a:solidFill>
              <a:schemeClr val="tx1"/>
            </a:solidFill>
            <a:round/>
            <a:headEnd/>
            <a:tailEnd/>
          </a:ln>
          <a:effectLst/>
        </p:spPr>
        <p:txBody>
          <a:bodyPr wrap="none" anchor="ctr"/>
          <a:lstStyle/>
          <a:p>
            <a:pPr algn="ctr"/>
            <a:r>
              <a:rPr lang="en-US" sz="1400" b="1">
                <a:solidFill>
                  <a:srgbClr val="FFFFFF"/>
                </a:solidFill>
                <a:latin typeface="Arial" charset="0"/>
              </a:rPr>
              <a:t>3</a:t>
            </a:r>
          </a:p>
        </p:txBody>
      </p:sp>
      <p:sp>
        <p:nvSpPr>
          <p:cNvPr id="12" name="Freeform 12"/>
          <p:cNvSpPr>
            <a:spLocks/>
          </p:cNvSpPr>
          <p:nvPr/>
        </p:nvSpPr>
        <p:spPr bwMode="auto">
          <a:xfrm>
            <a:off x="3824039" y="4512469"/>
            <a:ext cx="3848100" cy="1574800"/>
          </a:xfrm>
          <a:custGeom>
            <a:avLst/>
            <a:gdLst/>
            <a:ahLst/>
            <a:cxnLst>
              <a:cxn ang="0">
                <a:pos x="0" y="0"/>
              </a:cxn>
              <a:cxn ang="0">
                <a:pos x="216" y="48"/>
              </a:cxn>
              <a:cxn ang="0">
                <a:pos x="504" y="216"/>
              </a:cxn>
              <a:cxn ang="0">
                <a:pos x="664" y="472"/>
              </a:cxn>
              <a:cxn ang="0">
                <a:pos x="848" y="576"/>
              </a:cxn>
              <a:cxn ang="0">
                <a:pos x="1064" y="736"/>
              </a:cxn>
              <a:cxn ang="0">
                <a:pos x="1312" y="976"/>
              </a:cxn>
              <a:cxn ang="0">
                <a:pos x="1512" y="992"/>
              </a:cxn>
              <a:cxn ang="0">
                <a:pos x="1608" y="832"/>
              </a:cxn>
              <a:cxn ang="0">
                <a:pos x="1624" y="664"/>
              </a:cxn>
              <a:cxn ang="0">
                <a:pos x="1744" y="600"/>
              </a:cxn>
              <a:cxn ang="0">
                <a:pos x="1856" y="576"/>
              </a:cxn>
              <a:cxn ang="0">
                <a:pos x="1976" y="504"/>
              </a:cxn>
              <a:cxn ang="0">
                <a:pos x="2160" y="192"/>
              </a:cxn>
              <a:cxn ang="0">
                <a:pos x="2424" y="32"/>
              </a:cxn>
            </a:cxnLst>
            <a:rect l="0" t="0" r="r" b="b"/>
            <a:pathLst>
              <a:path w="2424" h="992">
                <a:moveTo>
                  <a:pt x="0" y="0"/>
                </a:moveTo>
                <a:lnTo>
                  <a:pt x="216" y="48"/>
                </a:lnTo>
                <a:lnTo>
                  <a:pt x="504" y="216"/>
                </a:lnTo>
                <a:lnTo>
                  <a:pt x="664" y="472"/>
                </a:lnTo>
                <a:lnTo>
                  <a:pt x="848" y="576"/>
                </a:lnTo>
                <a:lnTo>
                  <a:pt x="1064" y="736"/>
                </a:lnTo>
                <a:lnTo>
                  <a:pt x="1312" y="976"/>
                </a:lnTo>
                <a:lnTo>
                  <a:pt x="1512" y="992"/>
                </a:lnTo>
                <a:lnTo>
                  <a:pt x="1608" y="832"/>
                </a:lnTo>
                <a:lnTo>
                  <a:pt x="1624" y="664"/>
                </a:lnTo>
                <a:lnTo>
                  <a:pt x="1744" y="600"/>
                </a:lnTo>
                <a:lnTo>
                  <a:pt x="1856" y="576"/>
                </a:lnTo>
                <a:lnTo>
                  <a:pt x="1976" y="504"/>
                </a:lnTo>
                <a:lnTo>
                  <a:pt x="2160" y="192"/>
                </a:lnTo>
                <a:lnTo>
                  <a:pt x="2424" y="32"/>
                </a:lnTo>
              </a:path>
            </a:pathLst>
          </a:custGeom>
          <a:noFill/>
          <a:ln w="9525">
            <a:solidFill>
              <a:schemeClr val="bg2"/>
            </a:solidFill>
            <a:round/>
            <a:headEnd/>
            <a:tailEnd/>
          </a:ln>
          <a:effectLst/>
        </p:spPr>
        <p:txBody>
          <a:bodyPr/>
          <a:lstStyle/>
          <a:p>
            <a:endParaRPr lang="da-DK"/>
          </a:p>
        </p:txBody>
      </p:sp>
      <p:sp>
        <p:nvSpPr>
          <p:cNvPr id="13" name="Oval 13"/>
          <p:cNvSpPr>
            <a:spLocks noChangeArrowheads="1"/>
          </p:cNvSpPr>
          <p:nvPr/>
        </p:nvSpPr>
        <p:spPr bwMode="auto">
          <a:xfrm>
            <a:off x="3760539" y="4448969"/>
            <a:ext cx="114300" cy="127000"/>
          </a:xfrm>
          <a:prstGeom prst="ellipse">
            <a:avLst/>
          </a:prstGeom>
          <a:solidFill>
            <a:schemeClr val="accent2"/>
          </a:solidFill>
          <a:ln w="9525">
            <a:solidFill>
              <a:schemeClr val="accent2"/>
            </a:solidFill>
            <a:round/>
            <a:headEnd/>
            <a:tailEnd/>
          </a:ln>
          <a:effectLst/>
        </p:spPr>
        <p:txBody>
          <a:bodyPr wrap="none" anchor="ctr"/>
          <a:lstStyle/>
          <a:p>
            <a:pPr algn="ctr"/>
            <a:endParaRPr lang="en-US" sz="1400" b="1">
              <a:solidFill>
                <a:schemeClr val="tx1"/>
              </a:solidFill>
              <a:latin typeface="Arial" charset="0"/>
            </a:endParaRPr>
          </a:p>
        </p:txBody>
      </p:sp>
      <p:sp>
        <p:nvSpPr>
          <p:cNvPr id="14" name="Oval 14"/>
          <p:cNvSpPr>
            <a:spLocks noChangeArrowheads="1"/>
          </p:cNvSpPr>
          <p:nvPr/>
        </p:nvSpPr>
        <p:spPr bwMode="auto">
          <a:xfrm>
            <a:off x="4814639" y="5172869"/>
            <a:ext cx="114300" cy="127000"/>
          </a:xfrm>
          <a:prstGeom prst="ellipse">
            <a:avLst/>
          </a:prstGeom>
          <a:solidFill>
            <a:schemeClr val="accent2"/>
          </a:solidFill>
          <a:ln w="9525">
            <a:solidFill>
              <a:schemeClr val="accent2"/>
            </a:solidFill>
            <a:round/>
            <a:headEnd/>
            <a:tailEnd/>
          </a:ln>
          <a:effectLst/>
        </p:spPr>
        <p:txBody>
          <a:bodyPr wrap="none" anchor="ctr"/>
          <a:lstStyle/>
          <a:p>
            <a:pPr algn="ctr"/>
            <a:endParaRPr lang="en-US" sz="1400" b="1">
              <a:solidFill>
                <a:schemeClr val="tx1"/>
              </a:solidFill>
              <a:latin typeface="Arial" charset="0"/>
            </a:endParaRPr>
          </a:p>
        </p:txBody>
      </p:sp>
      <p:sp>
        <p:nvSpPr>
          <p:cNvPr id="15" name="Oval 15"/>
          <p:cNvSpPr>
            <a:spLocks noChangeArrowheads="1"/>
          </p:cNvSpPr>
          <p:nvPr/>
        </p:nvSpPr>
        <p:spPr bwMode="auto">
          <a:xfrm>
            <a:off x="6148139" y="5998369"/>
            <a:ext cx="114300" cy="127000"/>
          </a:xfrm>
          <a:prstGeom prst="ellipse">
            <a:avLst/>
          </a:prstGeom>
          <a:solidFill>
            <a:schemeClr val="accent2"/>
          </a:solidFill>
          <a:ln w="9525">
            <a:solidFill>
              <a:schemeClr val="accent2"/>
            </a:solidFill>
            <a:round/>
            <a:headEnd/>
            <a:tailEnd/>
          </a:ln>
          <a:effectLst/>
        </p:spPr>
        <p:txBody>
          <a:bodyPr wrap="none" anchor="ctr"/>
          <a:lstStyle/>
          <a:p>
            <a:pPr algn="ctr"/>
            <a:endParaRPr lang="en-US" sz="1400" b="1">
              <a:solidFill>
                <a:schemeClr val="tx1"/>
              </a:solidFill>
              <a:latin typeface="Arial" charset="0"/>
            </a:endParaRPr>
          </a:p>
        </p:txBody>
      </p:sp>
      <p:sp>
        <p:nvSpPr>
          <p:cNvPr id="16" name="Oval 16"/>
          <p:cNvSpPr>
            <a:spLocks noChangeArrowheads="1"/>
          </p:cNvSpPr>
          <p:nvPr/>
        </p:nvSpPr>
        <p:spPr bwMode="auto">
          <a:xfrm>
            <a:off x="6897439" y="5236369"/>
            <a:ext cx="114300" cy="127000"/>
          </a:xfrm>
          <a:prstGeom prst="ellipse">
            <a:avLst/>
          </a:prstGeom>
          <a:solidFill>
            <a:schemeClr val="accent2"/>
          </a:solidFill>
          <a:ln w="9525">
            <a:solidFill>
              <a:schemeClr val="accent2"/>
            </a:solidFill>
            <a:round/>
            <a:headEnd/>
            <a:tailEnd/>
          </a:ln>
          <a:effectLst/>
        </p:spPr>
        <p:txBody>
          <a:bodyPr wrap="none" anchor="ctr"/>
          <a:lstStyle/>
          <a:p>
            <a:pPr algn="ctr"/>
            <a:endParaRPr lang="en-US" sz="1400" b="1">
              <a:solidFill>
                <a:schemeClr val="tx1"/>
              </a:solidFill>
              <a:latin typeface="Arial" charset="0"/>
            </a:endParaRPr>
          </a:p>
        </p:txBody>
      </p:sp>
      <p:sp>
        <p:nvSpPr>
          <p:cNvPr id="17" name="Oval 17"/>
          <p:cNvSpPr>
            <a:spLocks noChangeArrowheads="1"/>
          </p:cNvSpPr>
          <p:nvPr/>
        </p:nvSpPr>
        <p:spPr bwMode="auto">
          <a:xfrm>
            <a:off x="7621339" y="4487069"/>
            <a:ext cx="114300" cy="127000"/>
          </a:xfrm>
          <a:prstGeom prst="ellipse">
            <a:avLst/>
          </a:prstGeom>
          <a:solidFill>
            <a:schemeClr val="accent2"/>
          </a:solidFill>
          <a:ln w="9525">
            <a:solidFill>
              <a:schemeClr val="accent2"/>
            </a:solidFill>
            <a:round/>
            <a:headEnd/>
            <a:tailEnd/>
          </a:ln>
          <a:effectLst/>
        </p:spPr>
        <p:txBody>
          <a:bodyPr wrap="none" anchor="ctr"/>
          <a:lstStyle/>
          <a:p>
            <a:pPr algn="ctr"/>
            <a:endParaRPr lang="en-US" sz="1400" b="1">
              <a:solidFill>
                <a:schemeClr val="tx1"/>
              </a:solidFill>
              <a:latin typeface="Arial" charset="0"/>
            </a:endParaRPr>
          </a:p>
        </p:txBody>
      </p:sp>
      <p:sp>
        <p:nvSpPr>
          <p:cNvPr id="18" name="Text Box 18"/>
          <p:cNvSpPr txBox="1">
            <a:spLocks noChangeArrowheads="1"/>
          </p:cNvSpPr>
          <p:nvPr/>
        </p:nvSpPr>
        <p:spPr bwMode="auto">
          <a:xfrm>
            <a:off x="3630364" y="4177507"/>
            <a:ext cx="1604963" cy="274637"/>
          </a:xfrm>
          <a:prstGeom prst="rect">
            <a:avLst/>
          </a:prstGeom>
          <a:noFill/>
          <a:ln w="9525">
            <a:noFill/>
            <a:miter lim="800000"/>
            <a:headEnd/>
            <a:tailEnd/>
          </a:ln>
          <a:effectLst/>
        </p:spPr>
        <p:txBody>
          <a:bodyPr wrap="none">
            <a:spAutoFit/>
          </a:bodyPr>
          <a:lstStyle/>
          <a:p>
            <a:r>
              <a:rPr lang="en-GB" sz="1200" b="1" smtClean="0">
                <a:solidFill>
                  <a:srgbClr val="FFFFFF"/>
                </a:solidFill>
                <a:latin typeface="Arial"/>
              </a:rPr>
              <a:t>1 – Left Levee Bank</a:t>
            </a:r>
            <a:endParaRPr lang="en-GB" sz="1200" b="1">
              <a:solidFill>
                <a:srgbClr val="FFFFFF"/>
              </a:solidFill>
              <a:latin typeface="Arial"/>
            </a:endParaRPr>
          </a:p>
        </p:txBody>
      </p:sp>
      <p:sp>
        <p:nvSpPr>
          <p:cNvPr id="19" name="Text Box 19"/>
          <p:cNvSpPr txBox="1">
            <a:spLocks noChangeArrowheads="1"/>
          </p:cNvSpPr>
          <p:nvPr/>
        </p:nvSpPr>
        <p:spPr bwMode="auto">
          <a:xfrm>
            <a:off x="6940302" y="4177507"/>
            <a:ext cx="1716087" cy="274637"/>
          </a:xfrm>
          <a:prstGeom prst="rect">
            <a:avLst/>
          </a:prstGeom>
          <a:noFill/>
          <a:ln w="9525">
            <a:noFill/>
            <a:miter lim="800000"/>
            <a:headEnd/>
            <a:tailEnd/>
          </a:ln>
          <a:effectLst/>
        </p:spPr>
        <p:txBody>
          <a:bodyPr wrap="none">
            <a:spAutoFit/>
          </a:bodyPr>
          <a:lstStyle/>
          <a:p>
            <a:r>
              <a:rPr lang="en-GB" sz="1200" b="1" smtClean="0">
                <a:solidFill>
                  <a:srgbClr val="FFFFFF"/>
                </a:solidFill>
                <a:latin typeface="Arial"/>
              </a:rPr>
              <a:t>5 – Right Levee Bank</a:t>
            </a:r>
            <a:endParaRPr lang="en-GB" sz="1200" b="1">
              <a:solidFill>
                <a:srgbClr val="FFFFFF"/>
              </a:solidFill>
              <a:latin typeface="Arial"/>
            </a:endParaRPr>
          </a:p>
        </p:txBody>
      </p:sp>
      <p:sp>
        <p:nvSpPr>
          <p:cNvPr id="20" name="Text Box 20"/>
          <p:cNvSpPr txBox="1">
            <a:spLocks noChangeArrowheads="1"/>
          </p:cNvSpPr>
          <p:nvPr/>
        </p:nvSpPr>
        <p:spPr bwMode="auto">
          <a:xfrm>
            <a:off x="4887664" y="4939507"/>
            <a:ext cx="1787525" cy="274637"/>
          </a:xfrm>
          <a:prstGeom prst="rect">
            <a:avLst/>
          </a:prstGeom>
          <a:noFill/>
          <a:ln w="9525">
            <a:noFill/>
            <a:miter lim="800000"/>
            <a:headEnd/>
            <a:tailEnd/>
          </a:ln>
          <a:effectLst/>
        </p:spPr>
        <p:txBody>
          <a:bodyPr wrap="none">
            <a:spAutoFit/>
          </a:bodyPr>
          <a:lstStyle/>
          <a:p>
            <a:r>
              <a:rPr lang="en-GB" sz="1200" b="1" smtClean="0">
                <a:solidFill>
                  <a:srgbClr val="FFFFFF"/>
                </a:solidFill>
                <a:latin typeface="Arial"/>
              </a:rPr>
              <a:t>4 – Toe of L Abutment</a:t>
            </a:r>
            <a:endParaRPr lang="en-GB" sz="1200" b="1">
              <a:solidFill>
                <a:srgbClr val="FFFFFF"/>
              </a:solidFill>
              <a:latin typeface="Arial"/>
            </a:endParaRPr>
          </a:p>
        </p:txBody>
      </p:sp>
      <p:sp>
        <p:nvSpPr>
          <p:cNvPr id="21" name="Text Box 21"/>
          <p:cNvSpPr txBox="1">
            <a:spLocks noChangeArrowheads="1"/>
          </p:cNvSpPr>
          <p:nvPr/>
        </p:nvSpPr>
        <p:spPr bwMode="auto">
          <a:xfrm>
            <a:off x="6271964" y="6044407"/>
            <a:ext cx="1389063" cy="274637"/>
          </a:xfrm>
          <a:prstGeom prst="rect">
            <a:avLst/>
          </a:prstGeom>
          <a:noFill/>
          <a:ln w="9525">
            <a:noFill/>
            <a:miter lim="800000"/>
            <a:headEnd/>
            <a:tailEnd/>
          </a:ln>
          <a:effectLst/>
        </p:spPr>
        <p:txBody>
          <a:bodyPr wrap="none">
            <a:spAutoFit/>
          </a:bodyPr>
          <a:lstStyle/>
          <a:p>
            <a:r>
              <a:rPr lang="en-GB" sz="1200" b="1" smtClean="0">
                <a:solidFill>
                  <a:srgbClr val="FFFFFF"/>
                </a:solidFill>
                <a:latin typeface="Arial"/>
              </a:rPr>
              <a:t>2 – Lowest Point</a:t>
            </a:r>
            <a:endParaRPr lang="en-GB" sz="1200" b="1">
              <a:solidFill>
                <a:srgbClr val="FFFFFF"/>
              </a:solidFill>
              <a:latin typeface="Arial"/>
            </a:endParaRPr>
          </a:p>
        </p:txBody>
      </p:sp>
      <p:sp>
        <p:nvSpPr>
          <p:cNvPr id="22" name="Text Box 22"/>
          <p:cNvSpPr txBox="1">
            <a:spLocks noChangeArrowheads="1"/>
          </p:cNvSpPr>
          <p:nvPr/>
        </p:nvSpPr>
        <p:spPr bwMode="auto">
          <a:xfrm>
            <a:off x="6945064" y="5295107"/>
            <a:ext cx="1803400" cy="274637"/>
          </a:xfrm>
          <a:prstGeom prst="rect">
            <a:avLst/>
          </a:prstGeom>
          <a:noFill/>
          <a:ln w="9525">
            <a:noFill/>
            <a:miter lim="800000"/>
            <a:headEnd/>
            <a:tailEnd/>
          </a:ln>
          <a:effectLst/>
        </p:spPr>
        <p:txBody>
          <a:bodyPr wrap="none">
            <a:spAutoFit/>
          </a:bodyPr>
          <a:lstStyle/>
          <a:p>
            <a:r>
              <a:rPr lang="en-GB" sz="1200" b="1" smtClean="0">
                <a:solidFill>
                  <a:srgbClr val="FFFFFF"/>
                </a:solidFill>
                <a:latin typeface="Arial"/>
              </a:rPr>
              <a:t>5 – Toe of R Abutment</a:t>
            </a:r>
            <a:endParaRPr lang="en-GB" sz="1200" b="1">
              <a:solidFill>
                <a:srgbClr val="FFFFFF"/>
              </a:solidFill>
              <a:latin typeface="Arial"/>
            </a:endParaRPr>
          </a:p>
        </p:txBody>
      </p:sp>
      <p:sp>
        <p:nvSpPr>
          <p:cNvPr id="23" name="Footer Placeholder 2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USBPR Method</a:t>
            </a:r>
          </a:p>
          <a:p>
            <a:pPr marL="0" indent="0">
              <a:buNone/>
            </a:pPr>
            <a:endParaRPr lang="en-GB" dirty="0"/>
          </a:p>
        </p:txBody>
      </p:sp>
      <p:sp>
        <p:nvSpPr>
          <p:cNvPr id="4" name="Rectangle 4"/>
          <p:cNvSpPr>
            <a:spLocks noChangeArrowheads="1"/>
          </p:cNvSpPr>
          <p:nvPr/>
        </p:nvSpPr>
        <p:spPr bwMode="auto">
          <a:xfrm>
            <a:off x="179512" y="1814165"/>
            <a:ext cx="4254500" cy="3717925"/>
          </a:xfrm>
          <a:prstGeom prst="rect">
            <a:avLst/>
          </a:prstGeom>
          <a:noFill/>
          <a:ln w="9525">
            <a:noFill/>
            <a:miter lim="800000"/>
            <a:headEnd/>
            <a:tailEnd/>
          </a:ln>
          <a:effectLst/>
        </p:spPr>
        <p:txBody>
          <a:bodyPr>
            <a:spAutoFit/>
          </a:bodyPr>
          <a:lstStyle/>
          <a:p>
            <a:pPr>
              <a:spcBef>
                <a:spcPct val="20000"/>
              </a:spcBef>
            </a:pPr>
            <a:r>
              <a:rPr lang="en-US" sz="1800" b="1" dirty="0">
                <a:solidFill>
                  <a:srgbClr val="FFFFFF"/>
                </a:solidFill>
                <a:latin typeface="Arial" charset="0"/>
              </a:rPr>
              <a:t>US Bureau of Public Roads Method:</a:t>
            </a:r>
          </a:p>
          <a:p>
            <a:pPr>
              <a:spcBef>
                <a:spcPct val="20000"/>
              </a:spcBef>
            </a:pPr>
            <a:r>
              <a:rPr lang="en-US" sz="1800" dirty="0">
                <a:solidFill>
                  <a:srgbClr val="FFFFFF"/>
                </a:solidFill>
                <a:effectLst>
                  <a:outerShdw blurRad="38100" dist="38100" dir="2700000" algn="tl">
                    <a:srgbClr val="C0C0C0"/>
                  </a:outerShdw>
                </a:effectLst>
                <a:latin typeface="Arial" charset="0"/>
              </a:rPr>
              <a:t>   </a:t>
            </a:r>
          </a:p>
          <a:p>
            <a:pPr>
              <a:buFontTx/>
              <a:buChar char="•"/>
            </a:pPr>
            <a:r>
              <a:rPr lang="en-US" sz="1800" dirty="0">
                <a:solidFill>
                  <a:srgbClr val="FFFFFF"/>
                </a:solidFill>
                <a:latin typeface="Arial" charset="0"/>
              </a:rPr>
              <a:t>   Estimates Free-Surface Flow</a:t>
            </a:r>
            <a:br>
              <a:rPr lang="en-US" sz="1800" dirty="0">
                <a:solidFill>
                  <a:srgbClr val="FFFFFF"/>
                </a:solidFill>
                <a:latin typeface="Arial" charset="0"/>
              </a:rPr>
            </a:br>
            <a:r>
              <a:rPr lang="en-US" sz="1800" dirty="0">
                <a:solidFill>
                  <a:srgbClr val="FFFFFF"/>
                </a:solidFill>
                <a:latin typeface="Arial" charset="0"/>
              </a:rPr>
              <a:t>    assuming Normal Depth Conditions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Can be used for Multiple Openings</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Uses Loss Factor Tables for:</a:t>
            </a:r>
            <a:br>
              <a:rPr lang="en-US" sz="1800" dirty="0">
                <a:solidFill>
                  <a:srgbClr val="FFFFFF"/>
                </a:solidFill>
                <a:latin typeface="Arial" charset="0"/>
              </a:rPr>
            </a:br>
            <a:r>
              <a:rPr lang="en-US" sz="1800" dirty="0">
                <a:solidFill>
                  <a:srgbClr val="FFFFFF"/>
                </a:solidFill>
                <a:latin typeface="Arial" charset="0"/>
              </a:rPr>
              <a:t>    - Base Coefficient (k</a:t>
            </a:r>
            <a:r>
              <a:rPr lang="en-US" sz="1800" baseline="-25000" dirty="0">
                <a:solidFill>
                  <a:srgbClr val="FFFFFF"/>
                </a:solidFill>
                <a:latin typeface="Arial" charset="0"/>
              </a:rPr>
              <a:t>b</a:t>
            </a:r>
            <a:r>
              <a:rPr lang="en-US" sz="1800" dirty="0">
                <a:solidFill>
                  <a:srgbClr val="FFFFFF"/>
                </a:solidFill>
                <a:latin typeface="Arial" charset="0"/>
              </a:rPr>
              <a:t>)</a:t>
            </a:r>
            <a:br>
              <a:rPr lang="en-US" sz="1800" dirty="0">
                <a:solidFill>
                  <a:srgbClr val="FFFFFF"/>
                </a:solidFill>
                <a:latin typeface="Arial" charset="0"/>
              </a:rPr>
            </a:br>
            <a:r>
              <a:rPr lang="en-US" sz="1800" dirty="0">
                <a:solidFill>
                  <a:srgbClr val="FFFFFF"/>
                </a:solidFill>
                <a:latin typeface="Arial" charset="0"/>
              </a:rPr>
              <a:t>    - </a:t>
            </a:r>
            <a:r>
              <a:rPr lang="en-US" sz="1800" dirty="0" err="1">
                <a:solidFill>
                  <a:srgbClr val="FFFFFF"/>
                </a:solidFill>
                <a:latin typeface="Arial" charset="0"/>
              </a:rPr>
              <a:t>skewness</a:t>
            </a:r>
            <a:r>
              <a:rPr lang="en-US" sz="1800" dirty="0">
                <a:solidFill>
                  <a:srgbClr val="FFFFFF"/>
                </a:solidFill>
                <a:latin typeface="Arial" charset="0"/>
              </a:rPr>
              <a:t>, eccentricity and</a:t>
            </a:r>
            <a:r>
              <a:rPr lang="en-US" sz="1800" b="1" dirty="0">
                <a:solidFill>
                  <a:srgbClr val="FFFFFF"/>
                </a:solidFill>
                <a:latin typeface="Arial" charset="0"/>
              </a:rPr>
              <a:t> </a:t>
            </a:r>
            <a:r>
              <a:rPr lang="en-US" sz="1800" dirty="0">
                <a:solidFill>
                  <a:srgbClr val="FFFFFF"/>
                </a:solidFill>
                <a:latin typeface="Arial" charset="0"/>
              </a:rPr>
              <a:t>piers</a:t>
            </a:r>
            <a:br>
              <a:rPr lang="en-US" sz="1800" dirty="0">
                <a:solidFill>
                  <a:srgbClr val="FFFFFF"/>
                </a:solidFill>
                <a:latin typeface="Arial" charset="0"/>
              </a:rPr>
            </a:br>
            <a:r>
              <a:rPr lang="en-US" sz="1800" dirty="0">
                <a:solidFill>
                  <a:srgbClr val="FFFFFF"/>
                </a:solidFill>
                <a:latin typeface="Arial" charset="0"/>
              </a:rPr>
              <a:t>    - velocity distribution coefficient</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Based on Experiments</a:t>
            </a:r>
          </a:p>
        </p:txBody>
      </p:sp>
      <p:pic>
        <p:nvPicPr>
          <p:cNvPr id="5" name="Picture 5"/>
          <p:cNvPicPr>
            <a:picLocks noChangeAspect="1" noChangeArrowheads="1"/>
          </p:cNvPicPr>
          <p:nvPr/>
        </p:nvPicPr>
        <p:blipFill>
          <a:blip r:embed="rId2"/>
          <a:srcRect/>
          <a:stretch>
            <a:fillRect/>
          </a:stretch>
        </p:blipFill>
        <p:spPr bwMode="auto">
          <a:xfrm>
            <a:off x="4581152" y="2220937"/>
            <a:ext cx="3951288" cy="4016375"/>
          </a:xfrm>
          <a:prstGeom prst="rect">
            <a:avLst/>
          </a:prstGeom>
          <a:noFill/>
          <a:ln w="9525">
            <a:noFill/>
            <a:miter lim="800000"/>
            <a:headEnd/>
            <a:tailEnd/>
          </a:ln>
          <a:effectLst/>
        </p:spPr>
      </p:pic>
      <p:pic>
        <p:nvPicPr>
          <p:cNvPr id="6" name="Picture 6"/>
          <p:cNvPicPr>
            <a:picLocks noChangeAspect="1" noChangeArrowheads="1"/>
          </p:cNvPicPr>
          <p:nvPr/>
        </p:nvPicPr>
        <p:blipFill>
          <a:blip r:embed="rId3"/>
          <a:srcRect l="41344" t="20694" r="42821" b="73904"/>
          <a:stretch>
            <a:fillRect/>
          </a:stretch>
        </p:blipFill>
        <p:spPr bwMode="auto">
          <a:xfrm>
            <a:off x="5640015" y="1104925"/>
            <a:ext cx="2387600" cy="611187"/>
          </a:xfrm>
          <a:prstGeom prst="rect">
            <a:avLst/>
          </a:prstGeom>
          <a:noFill/>
          <a:ln w="9525">
            <a:noFill/>
            <a:miter lim="800000"/>
            <a:headEnd/>
            <a:tailEnd/>
          </a:ln>
          <a:effectLst/>
        </p:spPr>
      </p:pic>
      <p:sp>
        <p:nvSpPr>
          <p:cNvPr id="7" name="Line 7"/>
          <p:cNvSpPr>
            <a:spLocks noChangeShapeType="1"/>
          </p:cNvSpPr>
          <p:nvPr/>
        </p:nvSpPr>
        <p:spPr bwMode="auto">
          <a:xfrm>
            <a:off x="6267077" y="1620862"/>
            <a:ext cx="0" cy="584200"/>
          </a:xfrm>
          <a:prstGeom prst="line">
            <a:avLst/>
          </a:prstGeom>
          <a:noFill/>
          <a:ln w="28575">
            <a:solidFill>
              <a:schemeClr val="accent2"/>
            </a:solidFill>
            <a:round/>
            <a:headEnd/>
            <a:tailEnd type="triangle" w="med" len="med"/>
          </a:ln>
          <a:effectLst/>
        </p:spPr>
        <p:txBody>
          <a:bodyPr/>
          <a:lstStyle/>
          <a:p>
            <a:endParaRPr lang="da-DK"/>
          </a:p>
        </p:txBody>
      </p:sp>
      <p:sp>
        <p:nvSpPr>
          <p:cNvPr id="8" name="Rectangle 8"/>
          <p:cNvSpPr>
            <a:spLocks noChangeArrowheads="1"/>
          </p:cNvSpPr>
          <p:nvPr/>
        </p:nvSpPr>
        <p:spPr bwMode="auto">
          <a:xfrm>
            <a:off x="5830515" y="1331937"/>
            <a:ext cx="866775" cy="290513"/>
          </a:xfrm>
          <a:prstGeom prst="rect">
            <a:avLst/>
          </a:prstGeom>
          <a:noFill/>
          <a:ln w="28575">
            <a:solidFill>
              <a:schemeClr val="accent2"/>
            </a:solidFill>
            <a:miter lim="800000"/>
            <a:headEnd/>
            <a:tailEnd/>
          </a:ln>
          <a:effectLst/>
        </p:spPr>
        <p:txBody>
          <a:bodyPr wrap="none" anchor="ctr"/>
          <a:lstStyle/>
          <a:p>
            <a:endParaRPr lang="da-DK"/>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Energy Equation Method (Theory)</a:t>
            </a:r>
          </a:p>
          <a:p>
            <a:pPr marL="0" indent="0">
              <a:buNone/>
            </a:pPr>
            <a:endParaRPr lang="en-GB" dirty="0"/>
          </a:p>
        </p:txBody>
      </p:sp>
      <p:sp>
        <p:nvSpPr>
          <p:cNvPr id="4" name="Rectangle 2"/>
          <p:cNvSpPr>
            <a:spLocks noChangeArrowheads="1"/>
          </p:cNvSpPr>
          <p:nvPr/>
        </p:nvSpPr>
        <p:spPr bwMode="auto">
          <a:xfrm>
            <a:off x="4822576" y="1847428"/>
            <a:ext cx="3911600" cy="1841500"/>
          </a:xfrm>
          <a:prstGeom prst="rect">
            <a:avLst/>
          </a:prstGeom>
          <a:solidFill>
            <a:schemeClr val="bg1"/>
          </a:solidFill>
          <a:ln w="9525">
            <a:solidFill>
              <a:schemeClr val="bg1"/>
            </a:solidFill>
            <a:miter lim="800000"/>
            <a:headEnd/>
            <a:tailEnd/>
          </a:ln>
          <a:effectLst/>
        </p:spPr>
        <p:txBody>
          <a:bodyPr wrap="none" anchor="ctr"/>
          <a:lstStyle/>
          <a:p>
            <a:endParaRPr lang="da-DK"/>
          </a:p>
        </p:txBody>
      </p:sp>
      <p:sp>
        <p:nvSpPr>
          <p:cNvPr id="5" name="Rectangle 5"/>
          <p:cNvSpPr>
            <a:spLocks noChangeArrowheads="1"/>
          </p:cNvSpPr>
          <p:nvPr/>
        </p:nvSpPr>
        <p:spPr bwMode="auto">
          <a:xfrm>
            <a:off x="217934" y="1885528"/>
            <a:ext cx="4254500" cy="3717925"/>
          </a:xfrm>
          <a:prstGeom prst="rect">
            <a:avLst/>
          </a:prstGeom>
          <a:noFill/>
          <a:ln w="9525">
            <a:noFill/>
            <a:miter lim="800000"/>
            <a:headEnd/>
            <a:tailEnd/>
          </a:ln>
          <a:effectLst/>
        </p:spPr>
        <p:txBody>
          <a:bodyPr>
            <a:spAutoFit/>
          </a:bodyPr>
          <a:lstStyle/>
          <a:p>
            <a:pPr>
              <a:spcBef>
                <a:spcPct val="20000"/>
              </a:spcBef>
            </a:pPr>
            <a:r>
              <a:rPr lang="en-US" sz="1800" b="1" dirty="0">
                <a:solidFill>
                  <a:srgbClr val="FFFFFF"/>
                </a:solidFill>
                <a:latin typeface="Arial" charset="0"/>
              </a:rPr>
              <a:t>Energy Equation Method:</a:t>
            </a:r>
          </a:p>
          <a:p>
            <a:pPr>
              <a:spcBef>
                <a:spcPct val="20000"/>
              </a:spcBef>
            </a:pPr>
            <a:r>
              <a:rPr lang="en-US" sz="1800" dirty="0">
                <a:solidFill>
                  <a:srgbClr val="FFFFFF"/>
                </a:solidFill>
                <a:effectLst>
                  <a:outerShdw blurRad="38100" dist="38100" dir="2700000" algn="tl">
                    <a:srgbClr val="C0C0C0"/>
                  </a:outerShdw>
                </a:effectLst>
                <a:latin typeface="Arial" charset="0"/>
              </a:rPr>
              <a:t>   </a:t>
            </a:r>
          </a:p>
          <a:p>
            <a:pPr>
              <a:buFontTx/>
              <a:buChar char="•"/>
            </a:pPr>
            <a:r>
              <a:rPr lang="en-US" sz="1800" dirty="0">
                <a:solidFill>
                  <a:srgbClr val="FFFFFF"/>
                </a:solidFill>
                <a:latin typeface="Arial" charset="0"/>
              </a:rPr>
              <a:t>   Standard Step Method where</a:t>
            </a:r>
            <a:br>
              <a:rPr lang="en-US" sz="1800" dirty="0">
                <a:solidFill>
                  <a:srgbClr val="FFFFFF"/>
                </a:solidFill>
                <a:latin typeface="Arial" charset="0"/>
              </a:rPr>
            </a:br>
            <a:r>
              <a:rPr lang="en-US" sz="1800" dirty="0">
                <a:solidFill>
                  <a:srgbClr val="FFFFFF"/>
                </a:solidFill>
                <a:latin typeface="Arial" charset="0"/>
              </a:rPr>
              <a:t>    a Backwater Profile is used to</a:t>
            </a:r>
            <a:br>
              <a:rPr lang="en-US" sz="1800" dirty="0">
                <a:solidFill>
                  <a:srgbClr val="FFFFFF"/>
                </a:solidFill>
                <a:latin typeface="Arial" charset="0"/>
              </a:rPr>
            </a:br>
            <a:r>
              <a:rPr lang="en-US" sz="1800" dirty="0">
                <a:solidFill>
                  <a:srgbClr val="FFFFFF"/>
                </a:solidFill>
                <a:latin typeface="Arial" charset="0"/>
              </a:rPr>
              <a:t>    Calculate Bridge Discharge</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Accounts for Contraction and</a:t>
            </a:r>
            <a:br>
              <a:rPr lang="en-US" sz="1800" dirty="0">
                <a:solidFill>
                  <a:srgbClr val="FFFFFF"/>
                </a:solidFill>
                <a:latin typeface="Arial" charset="0"/>
              </a:rPr>
            </a:br>
            <a:r>
              <a:rPr lang="en-US" sz="1800" dirty="0">
                <a:solidFill>
                  <a:srgbClr val="FFFFFF"/>
                </a:solidFill>
                <a:latin typeface="Arial" charset="0"/>
              </a:rPr>
              <a:t>    Expansion Loss for Arbitrary Shapes,</a:t>
            </a:r>
            <a:br>
              <a:rPr lang="en-US" sz="1800" dirty="0">
                <a:solidFill>
                  <a:srgbClr val="FFFFFF"/>
                </a:solidFill>
                <a:latin typeface="Arial" charset="0"/>
              </a:rPr>
            </a:br>
            <a:r>
              <a:rPr lang="en-US" sz="1800" dirty="0">
                <a:solidFill>
                  <a:srgbClr val="FFFFFF"/>
                </a:solidFill>
                <a:latin typeface="Arial" charset="0"/>
              </a:rPr>
              <a:t>    Multiple Openings, Friction and Piers</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Assumes Sub-Critical Flow and may</a:t>
            </a:r>
            <a:br>
              <a:rPr lang="en-US" sz="1800" dirty="0">
                <a:solidFill>
                  <a:srgbClr val="FFFFFF"/>
                </a:solidFill>
                <a:latin typeface="Arial" charset="0"/>
              </a:rPr>
            </a:br>
            <a:r>
              <a:rPr lang="en-US" sz="1800" dirty="0">
                <a:solidFill>
                  <a:srgbClr val="FFFFFF"/>
                </a:solidFill>
                <a:latin typeface="Arial" charset="0"/>
              </a:rPr>
              <a:t>    switch to Critical Flow for Steep</a:t>
            </a:r>
            <a:br>
              <a:rPr lang="en-US" sz="1800" dirty="0">
                <a:solidFill>
                  <a:srgbClr val="FFFFFF"/>
                </a:solidFill>
                <a:latin typeface="Arial" charset="0"/>
              </a:rPr>
            </a:br>
            <a:r>
              <a:rPr lang="en-US" sz="1800" dirty="0">
                <a:solidFill>
                  <a:srgbClr val="FFFFFF"/>
                </a:solidFill>
                <a:latin typeface="Arial" charset="0"/>
              </a:rPr>
              <a:t>    Water Surface Gradients</a:t>
            </a:r>
          </a:p>
        </p:txBody>
      </p:sp>
      <p:grpSp>
        <p:nvGrpSpPr>
          <p:cNvPr id="6" name="Group 6"/>
          <p:cNvGrpSpPr>
            <a:grpSpLocks/>
          </p:cNvGrpSpPr>
          <p:nvPr/>
        </p:nvGrpSpPr>
        <p:grpSpPr bwMode="auto">
          <a:xfrm>
            <a:off x="4935288" y="1949028"/>
            <a:ext cx="3635374" cy="1606550"/>
            <a:chOff x="3207" y="840"/>
            <a:chExt cx="2290" cy="1012"/>
          </a:xfrm>
        </p:grpSpPr>
        <p:sp>
          <p:nvSpPr>
            <p:cNvPr id="7" name="Text Box 7"/>
            <p:cNvSpPr txBox="1">
              <a:spLocks noChangeArrowheads="1"/>
            </p:cNvSpPr>
            <p:nvPr/>
          </p:nvSpPr>
          <p:spPr bwMode="auto">
            <a:xfrm>
              <a:off x="4043" y="840"/>
              <a:ext cx="86" cy="159"/>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dirty="0">
                  <a:solidFill>
                    <a:schemeClr val="accent2"/>
                  </a:solidFill>
                  <a:latin typeface="Arial" charset="0"/>
                </a:rPr>
                <a:t>2</a:t>
              </a:r>
              <a:endParaRPr lang="en-US" sz="1400" b="1" dirty="0">
                <a:solidFill>
                  <a:schemeClr val="accent2"/>
                </a:solidFill>
                <a:latin typeface="Arial" charset="0"/>
              </a:endParaRPr>
            </a:p>
          </p:txBody>
        </p:sp>
        <p:sp>
          <p:nvSpPr>
            <p:cNvPr id="8" name="Text Box 8"/>
            <p:cNvSpPr txBox="1">
              <a:spLocks noChangeArrowheads="1"/>
            </p:cNvSpPr>
            <p:nvPr/>
          </p:nvSpPr>
          <p:spPr bwMode="auto">
            <a:xfrm>
              <a:off x="4610" y="840"/>
              <a:ext cx="86" cy="159"/>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dirty="0">
                  <a:solidFill>
                    <a:schemeClr val="accent2"/>
                  </a:solidFill>
                  <a:latin typeface="Arial" charset="0"/>
                </a:rPr>
                <a:t>3</a:t>
              </a:r>
              <a:endParaRPr lang="en-US" sz="1400" b="1" dirty="0">
                <a:solidFill>
                  <a:schemeClr val="accent2"/>
                </a:solidFill>
                <a:latin typeface="Arial" charset="0"/>
              </a:endParaRPr>
            </a:p>
          </p:txBody>
        </p:sp>
        <p:sp>
          <p:nvSpPr>
            <p:cNvPr id="9" name="Rectangle 9" descr="Shingle"/>
            <p:cNvSpPr>
              <a:spLocks noChangeArrowheads="1"/>
            </p:cNvSpPr>
            <p:nvPr/>
          </p:nvSpPr>
          <p:spPr bwMode="auto">
            <a:xfrm>
              <a:off x="4085" y="1024"/>
              <a:ext cx="576" cy="291"/>
            </a:xfrm>
            <a:prstGeom prst="rect">
              <a:avLst/>
            </a:prstGeom>
            <a:pattFill prst="shingle">
              <a:fgClr>
                <a:schemeClr val="bg1"/>
              </a:fgClr>
              <a:bgClr>
                <a:srgbClr val="990000"/>
              </a:bgClr>
            </a:pattFill>
            <a:ln w="12700">
              <a:noFill/>
              <a:miter lim="800000"/>
              <a:headEnd type="none" w="sm" len="sm"/>
              <a:tailEnd type="none" w="sm" len="sm"/>
            </a:ln>
            <a:effectLst/>
          </p:spPr>
          <p:txBody>
            <a:bodyPr wrap="none" anchor="ctr"/>
            <a:lstStyle/>
            <a:p>
              <a:endParaRPr lang="da-DK">
                <a:solidFill>
                  <a:srgbClr val="FFFFFF"/>
                </a:solidFill>
              </a:endParaRPr>
            </a:p>
          </p:txBody>
        </p:sp>
        <p:sp>
          <p:nvSpPr>
            <p:cNvPr id="10" name="Freeform 10"/>
            <p:cNvSpPr>
              <a:spLocks/>
            </p:cNvSpPr>
            <p:nvPr/>
          </p:nvSpPr>
          <p:spPr bwMode="auto">
            <a:xfrm>
              <a:off x="3253" y="1309"/>
              <a:ext cx="2208" cy="523"/>
            </a:xfrm>
            <a:custGeom>
              <a:avLst/>
              <a:gdLst/>
              <a:ahLst/>
              <a:cxnLst>
                <a:cxn ang="0">
                  <a:pos x="2387" y="791"/>
                </a:cxn>
                <a:cxn ang="0">
                  <a:pos x="1925" y="715"/>
                </a:cxn>
                <a:cxn ang="0">
                  <a:pos x="1300" y="497"/>
                </a:cxn>
                <a:cxn ang="0">
                  <a:pos x="904" y="427"/>
                </a:cxn>
                <a:cxn ang="0">
                  <a:pos x="2" y="448"/>
                </a:cxn>
                <a:cxn ang="0">
                  <a:pos x="0" y="0"/>
                </a:cxn>
                <a:cxn ang="0">
                  <a:pos x="181" y="46"/>
                </a:cxn>
                <a:cxn ang="0">
                  <a:pos x="499" y="45"/>
                </a:cxn>
                <a:cxn ang="0">
                  <a:pos x="907" y="91"/>
                </a:cxn>
                <a:cxn ang="0">
                  <a:pos x="1769" y="136"/>
                </a:cxn>
                <a:cxn ang="0">
                  <a:pos x="2450" y="318"/>
                </a:cxn>
                <a:cxn ang="0">
                  <a:pos x="3538" y="363"/>
                </a:cxn>
                <a:cxn ang="0">
                  <a:pos x="3545" y="802"/>
                </a:cxn>
                <a:cxn ang="0">
                  <a:pos x="2387" y="791"/>
                </a:cxn>
              </a:cxnLst>
              <a:rect l="0" t="0" r="r" b="b"/>
              <a:pathLst>
                <a:path w="3545" h="802">
                  <a:moveTo>
                    <a:pt x="2387" y="791"/>
                  </a:moveTo>
                  <a:cubicBezTo>
                    <a:pt x="2310" y="778"/>
                    <a:pt x="2106" y="764"/>
                    <a:pt x="1925" y="715"/>
                  </a:cubicBezTo>
                  <a:cubicBezTo>
                    <a:pt x="1744" y="666"/>
                    <a:pt x="1470" y="545"/>
                    <a:pt x="1300" y="497"/>
                  </a:cubicBezTo>
                  <a:cubicBezTo>
                    <a:pt x="1130" y="449"/>
                    <a:pt x="1120" y="435"/>
                    <a:pt x="904" y="427"/>
                  </a:cubicBezTo>
                  <a:lnTo>
                    <a:pt x="2" y="448"/>
                  </a:lnTo>
                  <a:lnTo>
                    <a:pt x="0" y="0"/>
                  </a:lnTo>
                  <a:lnTo>
                    <a:pt x="181" y="46"/>
                  </a:lnTo>
                  <a:cubicBezTo>
                    <a:pt x="264" y="53"/>
                    <a:pt x="378" y="38"/>
                    <a:pt x="499" y="45"/>
                  </a:cubicBezTo>
                  <a:cubicBezTo>
                    <a:pt x="620" y="52"/>
                    <a:pt x="695" y="76"/>
                    <a:pt x="907" y="91"/>
                  </a:cubicBezTo>
                  <a:cubicBezTo>
                    <a:pt x="1119" y="106"/>
                    <a:pt x="1512" y="98"/>
                    <a:pt x="1769" y="136"/>
                  </a:cubicBezTo>
                  <a:cubicBezTo>
                    <a:pt x="2026" y="174"/>
                    <a:pt x="2155" y="280"/>
                    <a:pt x="2450" y="318"/>
                  </a:cubicBezTo>
                  <a:cubicBezTo>
                    <a:pt x="2745" y="356"/>
                    <a:pt x="3356" y="282"/>
                    <a:pt x="3538" y="363"/>
                  </a:cubicBezTo>
                  <a:lnTo>
                    <a:pt x="3545" y="802"/>
                  </a:lnTo>
                  <a:lnTo>
                    <a:pt x="2387" y="791"/>
                  </a:lnTo>
                  <a:close/>
                </a:path>
              </a:pathLst>
            </a:custGeom>
            <a:solidFill>
              <a:schemeClr val="accent1"/>
            </a:solidFill>
            <a:ln w="12700" cap="flat" cmpd="sng">
              <a:solidFill>
                <a:schemeClr val="accent1"/>
              </a:solidFill>
              <a:prstDash val="solid"/>
              <a:round/>
              <a:headEnd type="none" w="sm" len="sm"/>
              <a:tailEnd type="none" w="sm" len="sm"/>
            </a:ln>
            <a:effectLst/>
          </p:spPr>
          <p:txBody>
            <a:bodyPr/>
            <a:lstStyle/>
            <a:p>
              <a:endParaRPr lang="da-DK">
                <a:solidFill>
                  <a:srgbClr val="FFFFFF"/>
                </a:solidFill>
              </a:endParaRPr>
            </a:p>
          </p:txBody>
        </p:sp>
        <p:sp>
          <p:nvSpPr>
            <p:cNvPr id="11" name="Freeform 11"/>
            <p:cNvSpPr>
              <a:spLocks/>
            </p:cNvSpPr>
            <p:nvPr/>
          </p:nvSpPr>
          <p:spPr bwMode="auto">
            <a:xfrm>
              <a:off x="3259" y="1577"/>
              <a:ext cx="2204" cy="275"/>
            </a:xfrm>
            <a:custGeom>
              <a:avLst/>
              <a:gdLst/>
              <a:ahLst/>
              <a:cxnLst>
                <a:cxn ang="0">
                  <a:pos x="0" y="50"/>
                </a:cxn>
                <a:cxn ang="0">
                  <a:pos x="885" y="37"/>
                </a:cxn>
                <a:cxn ang="0">
                  <a:pos x="1162" y="54"/>
                </a:cxn>
                <a:cxn ang="0">
                  <a:pos x="2151" y="363"/>
                </a:cxn>
                <a:cxn ang="0">
                  <a:pos x="3538" y="412"/>
                </a:cxn>
              </a:cxnLst>
              <a:rect l="0" t="0" r="r" b="b"/>
              <a:pathLst>
                <a:path w="3538" h="423">
                  <a:moveTo>
                    <a:pt x="0" y="50"/>
                  </a:moveTo>
                  <a:cubicBezTo>
                    <a:pt x="147" y="48"/>
                    <a:pt x="691" y="36"/>
                    <a:pt x="885" y="37"/>
                  </a:cubicBezTo>
                  <a:cubicBezTo>
                    <a:pt x="1079" y="38"/>
                    <a:pt x="951" y="0"/>
                    <a:pt x="1162" y="54"/>
                  </a:cubicBezTo>
                  <a:cubicBezTo>
                    <a:pt x="1373" y="108"/>
                    <a:pt x="1755" y="303"/>
                    <a:pt x="2151" y="363"/>
                  </a:cubicBezTo>
                  <a:cubicBezTo>
                    <a:pt x="2547" y="423"/>
                    <a:pt x="3249" y="402"/>
                    <a:pt x="3538" y="412"/>
                  </a:cubicBezTo>
                </a:path>
              </a:pathLst>
            </a:custGeom>
            <a:noFill/>
            <a:ln w="44450" cap="flat" cmpd="sng">
              <a:pattFill prst="ltUpDiag">
                <a:fgClr>
                  <a:schemeClr val="bg1"/>
                </a:fgClr>
                <a:bgClr>
                  <a:srgbClr val="663300"/>
                </a:bgClr>
              </a:pattFill>
              <a:prstDash val="solid"/>
              <a:round/>
              <a:headEnd type="none" w="sm" len="sm"/>
              <a:tailEnd type="none" w="sm" len="sm"/>
            </a:ln>
            <a:effectLst/>
          </p:spPr>
          <p:txBody>
            <a:bodyPr/>
            <a:lstStyle/>
            <a:p>
              <a:endParaRPr lang="da-DK">
                <a:solidFill>
                  <a:srgbClr val="FFFFFF"/>
                </a:solidFill>
              </a:endParaRPr>
            </a:p>
          </p:txBody>
        </p:sp>
        <p:sp>
          <p:nvSpPr>
            <p:cNvPr id="12" name="Line 12"/>
            <p:cNvSpPr>
              <a:spLocks noChangeShapeType="1"/>
            </p:cNvSpPr>
            <p:nvPr/>
          </p:nvSpPr>
          <p:spPr bwMode="auto">
            <a:xfrm>
              <a:off x="5462" y="1024"/>
              <a:ext cx="0" cy="806"/>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3" name="Line 13"/>
            <p:cNvSpPr>
              <a:spLocks noChangeShapeType="1"/>
            </p:cNvSpPr>
            <p:nvPr/>
          </p:nvSpPr>
          <p:spPr bwMode="auto">
            <a:xfrm>
              <a:off x="4652" y="1024"/>
              <a:ext cx="0" cy="791"/>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4" name="Line 14"/>
            <p:cNvSpPr>
              <a:spLocks noChangeShapeType="1"/>
            </p:cNvSpPr>
            <p:nvPr/>
          </p:nvSpPr>
          <p:spPr bwMode="auto">
            <a:xfrm>
              <a:off x="4085" y="1024"/>
              <a:ext cx="0" cy="613"/>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5" name="Line 15"/>
            <p:cNvSpPr>
              <a:spLocks noChangeShapeType="1"/>
            </p:cNvSpPr>
            <p:nvPr/>
          </p:nvSpPr>
          <p:spPr bwMode="auto">
            <a:xfrm>
              <a:off x="3258" y="1024"/>
              <a:ext cx="0" cy="575"/>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6" name="Text Box 16"/>
            <p:cNvSpPr txBox="1">
              <a:spLocks noChangeArrowheads="1"/>
            </p:cNvSpPr>
            <p:nvPr/>
          </p:nvSpPr>
          <p:spPr bwMode="auto">
            <a:xfrm>
              <a:off x="3207" y="840"/>
              <a:ext cx="86" cy="159"/>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dirty="0">
                  <a:solidFill>
                    <a:schemeClr val="accent2"/>
                  </a:solidFill>
                  <a:latin typeface="Arial" charset="0"/>
                </a:rPr>
                <a:t>1</a:t>
              </a:r>
              <a:endParaRPr lang="en-US" sz="1400" b="1" dirty="0">
                <a:solidFill>
                  <a:schemeClr val="accent2"/>
                </a:solidFill>
                <a:latin typeface="Arial" charset="0"/>
              </a:endParaRPr>
            </a:p>
          </p:txBody>
        </p:sp>
        <p:sp>
          <p:nvSpPr>
            <p:cNvPr id="17" name="Text Box 17"/>
            <p:cNvSpPr txBox="1">
              <a:spLocks noChangeArrowheads="1"/>
            </p:cNvSpPr>
            <p:nvPr/>
          </p:nvSpPr>
          <p:spPr bwMode="auto">
            <a:xfrm>
              <a:off x="5411" y="840"/>
              <a:ext cx="86" cy="159"/>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dirty="0">
                  <a:solidFill>
                    <a:schemeClr val="accent2"/>
                  </a:solidFill>
                  <a:latin typeface="Arial" charset="0"/>
                </a:rPr>
                <a:t>4</a:t>
              </a:r>
              <a:endParaRPr lang="en-US" sz="1400" b="1" dirty="0">
                <a:solidFill>
                  <a:schemeClr val="accent2"/>
                </a:solidFill>
                <a:latin typeface="Arial" charset="0"/>
              </a:endParaRPr>
            </a:p>
          </p:txBody>
        </p:sp>
      </p:grpSp>
      <p:sp>
        <p:nvSpPr>
          <p:cNvPr id="18" name="Text Box 18"/>
          <p:cNvSpPr txBox="1">
            <a:spLocks noChangeArrowheads="1"/>
          </p:cNvSpPr>
          <p:nvPr/>
        </p:nvSpPr>
        <p:spPr bwMode="auto">
          <a:xfrm>
            <a:off x="509166" y="5733256"/>
            <a:ext cx="2406650" cy="641350"/>
          </a:xfrm>
          <a:prstGeom prst="rect">
            <a:avLst/>
          </a:prstGeom>
          <a:noFill/>
          <a:ln w="28575">
            <a:noFill/>
            <a:miter lim="800000"/>
            <a:headEnd/>
            <a:tailEnd/>
          </a:ln>
          <a:effectLst/>
        </p:spPr>
        <p:txBody>
          <a:bodyPr>
            <a:spAutoFit/>
          </a:bodyPr>
          <a:lstStyle/>
          <a:p>
            <a:r>
              <a:rPr lang="en-GB" sz="1800" smtClean="0">
                <a:solidFill>
                  <a:schemeClr val="accent1"/>
                </a:solidFill>
                <a:latin typeface="Arial"/>
              </a:rPr>
              <a:t>Solution is Iterative</a:t>
            </a:r>
            <a:br>
              <a:rPr lang="en-GB" sz="1800" smtClean="0">
                <a:solidFill>
                  <a:schemeClr val="accent1"/>
                </a:solidFill>
                <a:latin typeface="Arial"/>
              </a:rPr>
            </a:br>
            <a:r>
              <a:rPr lang="en-GB" sz="1800" smtClean="0">
                <a:solidFill>
                  <a:schemeClr val="accent1"/>
                </a:solidFill>
                <a:latin typeface="Arial"/>
              </a:rPr>
              <a:t>for Convergence</a:t>
            </a:r>
            <a:endParaRPr lang="en-GB" sz="1800">
              <a:solidFill>
                <a:schemeClr val="accent1"/>
              </a:solidFill>
              <a:latin typeface="Arial"/>
            </a:endParaRPr>
          </a:p>
        </p:txBody>
      </p:sp>
      <p:pic>
        <p:nvPicPr>
          <p:cNvPr id="19" name="Picture 19" descr="energybridge"/>
          <p:cNvPicPr>
            <a:picLocks noChangeAspect="1" noChangeArrowheads="1"/>
          </p:cNvPicPr>
          <p:nvPr/>
        </p:nvPicPr>
        <p:blipFill>
          <a:blip r:embed="rId2"/>
          <a:srcRect/>
          <a:stretch>
            <a:fillRect/>
          </a:stretch>
        </p:blipFill>
        <p:spPr bwMode="auto">
          <a:xfrm>
            <a:off x="4819401" y="3830216"/>
            <a:ext cx="3929063" cy="762000"/>
          </a:xfrm>
          <a:prstGeom prst="rect">
            <a:avLst/>
          </a:prstGeom>
          <a:noFill/>
        </p:spPr>
      </p:pic>
      <p:pic>
        <p:nvPicPr>
          <p:cNvPr id="20" name="Picture 20" descr="energybridge2"/>
          <p:cNvPicPr>
            <a:picLocks noChangeAspect="1" noChangeArrowheads="1"/>
          </p:cNvPicPr>
          <p:nvPr/>
        </p:nvPicPr>
        <p:blipFill>
          <a:blip r:embed="rId3"/>
          <a:srcRect/>
          <a:stretch>
            <a:fillRect/>
          </a:stretch>
        </p:blipFill>
        <p:spPr bwMode="auto">
          <a:xfrm>
            <a:off x="4820989" y="4727153"/>
            <a:ext cx="3910012" cy="1120775"/>
          </a:xfrm>
          <a:prstGeom prst="rect">
            <a:avLst/>
          </a:prstGeom>
          <a:noFill/>
        </p:spPr>
      </p:pic>
      <p:sp>
        <p:nvSpPr>
          <p:cNvPr id="21" name="Footer Placeholder 2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Energy Equation Method (Geometry)</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2685926" y="2520528"/>
            <a:ext cx="3879850" cy="394335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l="41344" t="20694" r="42821" b="73904"/>
          <a:stretch>
            <a:fillRect/>
          </a:stretch>
        </p:blipFill>
        <p:spPr bwMode="auto">
          <a:xfrm>
            <a:off x="855538" y="1772816"/>
            <a:ext cx="2389188" cy="611187"/>
          </a:xfrm>
          <a:prstGeom prst="rect">
            <a:avLst/>
          </a:prstGeom>
          <a:noFill/>
          <a:ln w="9525">
            <a:noFill/>
            <a:miter lim="800000"/>
            <a:headEnd/>
            <a:tailEnd/>
          </a:ln>
          <a:effectLst/>
        </p:spPr>
      </p:pic>
      <p:sp>
        <p:nvSpPr>
          <p:cNvPr id="6" name="Rectangle 6"/>
          <p:cNvSpPr>
            <a:spLocks noChangeArrowheads="1"/>
          </p:cNvSpPr>
          <p:nvPr/>
        </p:nvSpPr>
        <p:spPr bwMode="auto">
          <a:xfrm>
            <a:off x="1034926" y="1987128"/>
            <a:ext cx="892175" cy="341313"/>
          </a:xfrm>
          <a:prstGeom prst="rect">
            <a:avLst/>
          </a:prstGeom>
          <a:noFill/>
          <a:ln w="28575">
            <a:solidFill>
              <a:schemeClr val="accent2"/>
            </a:solidFill>
            <a:miter lim="800000"/>
            <a:headEnd/>
            <a:tailEnd/>
          </a:ln>
          <a:effectLst/>
        </p:spPr>
        <p:txBody>
          <a:bodyPr wrap="none" anchor="ctr"/>
          <a:lstStyle/>
          <a:p>
            <a:endParaRPr lang="da-DK" sz="1600"/>
          </a:p>
        </p:txBody>
      </p:sp>
      <p:sp>
        <p:nvSpPr>
          <p:cNvPr id="7" name="Rectangle 7"/>
          <p:cNvSpPr>
            <a:spLocks noChangeArrowheads="1"/>
          </p:cNvSpPr>
          <p:nvPr/>
        </p:nvSpPr>
        <p:spPr bwMode="auto">
          <a:xfrm>
            <a:off x="2800226" y="3536528"/>
            <a:ext cx="1743075" cy="214313"/>
          </a:xfrm>
          <a:prstGeom prst="rect">
            <a:avLst/>
          </a:prstGeom>
          <a:noFill/>
          <a:ln w="28575">
            <a:solidFill>
              <a:schemeClr val="accent2"/>
            </a:solidFill>
            <a:miter lim="800000"/>
            <a:headEnd/>
            <a:tailEnd/>
          </a:ln>
          <a:effectLst/>
        </p:spPr>
        <p:txBody>
          <a:bodyPr wrap="none" anchor="ctr"/>
          <a:lstStyle/>
          <a:p>
            <a:endParaRPr lang="da-DK" sz="1600"/>
          </a:p>
        </p:txBody>
      </p:sp>
      <p:sp>
        <p:nvSpPr>
          <p:cNvPr id="8" name="Freeform 8"/>
          <p:cNvSpPr>
            <a:spLocks/>
          </p:cNvSpPr>
          <p:nvPr/>
        </p:nvSpPr>
        <p:spPr bwMode="auto">
          <a:xfrm>
            <a:off x="1458788" y="2326853"/>
            <a:ext cx="1219200" cy="266700"/>
          </a:xfrm>
          <a:custGeom>
            <a:avLst/>
            <a:gdLst/>
            <a:ahLst/>
            <a:cxnLst>
              <a:cxn ang="0">
                <a:pos x="0" y="0"/>
              </a:cxn>
              <a:cxn ang="0">
                <a:pos x="0" y="168"/>
              </a:cxn>
              <a:cxn ang="0">
                <a:pos x="768" y="168"/>
              </a:cxn>
            </a:cxnLst>
            <a:rect l="0" t="0" r="r" b="b"/>
            <a:pathLst>
              <a:path w="768" h="168">
                <a:moveTo>
                  <a:pt x="0" y="0"/>
                </a:moveTo>
                <a:lnTo>
                  <a:pt x="0" y="168"/>
                </a:lnTo>
                <a:lnTo>
                  <a:pt x="768" y="168"/>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9" name="Text Box 9"/>
          <p:cNvSpPr txBox="1">
            <a:spLocks noChangeArrowheads="1"/>
          </p:cNvSpPr>
          <p:nvPr/>
        </p:nvSpPr>
        <p:spPr bwMode="auto">
          <a:xfrm>
            <a:off x="3255838" y="1983953"/>
            <a:ext cx="2665413" cy="338554"/>
          </a:xfrm>
          <a:prstGeom prst="rect">
            <a:avLst/>
          </a:prstGeom>
          <a:noFill/>
          <a:ln w="9525">
            <a:noFill/>
            <a:miter lim="800000"/>
            <a:headEnd/>
            <a:tailEnd/>
          </a:ln>
          <a:effectLst/>
        </p:spPr>
        <p:txBody>
          <a:bodyPr>
            <a:spAutoFit/>
          </a:bodyPr>
          <a:lstStyle/>
          <a:p>
            <a:r>
              <a:rPr lang="en-GB" sz="1600" smtClean="0">
                <a:solidFill>
                  <a:srgbClr val="FFFFFF"/>
                </a:solidFill>
                <a:latin typeface="Arial"/>
              </a:rPr>
              <a:t>No Default Tables</a:t>
            </a:r>
            <a:endParaRPr lang="en-GB" sz="1600">
              <a:solidFill>
                <a:srgbClr val="FFFFFF"/>
              </a:solidFill>
              <a:latin typeface="Arial"/>
            </a:endParaRPr>
          </a:p>
        </p:txBody>
      </p:sp>
      <p:sp>
        <p:nvSpPr>
          <p:cNvPr id="10" name="Text Box 10"/>
          <p:cNvSpPr txBox="1">
            <a:spLocks noChangeArrowheads="1"/>
          </p:cNvSpPr>
          <p:nvPr/>
        </p:nvSpPr>
        <p:spPr bwMode="auto">
          <a:xfrm>
            <a:off x="372938" y="3495253"/>
            <a:ext cx="2005013" cy="830997"/>
          </a:xfrm>
          <a:prstGeom prst="rect">
            <a:avLst/>
          </a:prstGeom>
          <a:noFill/>
          <a:ln w="9525">
            <a:noFill/>
            <a:miter lim="800000"/>
            <a:headEnd/>
            <a:tailEnd/>
          </a:ln>
          <a:effectLst/>
        </p:spPr>
        <p:txBody>
          <a:bodyPr>
            <a:spAutoFit/>
          </a:bodyPr>
          <a:lstStyle/>
          <a:p>
            <a:r>
              <a:rPr lang="en-GB" sz="1600" smtClean="0">
                <a:solidFill>
                  <a:srgbClr val="FFFFFF"/>
                </a:solidFill>
                <a:latin typeface="Arial"/>
              </a:rPr>
              <a:t>Waterway Length (L) in Direction of Flow</a:t>
            </a:r>
            <a:endParaRPr lang="en-GB" sz="1600">
              <a:solidFill>
                <a:srgbClr val="FFFFFF"/>
              </a:solidFill>
              <a:latin typeface="Arial"/>
            </a:endParaRPr>
          </a:p>
        </p:txBody>
      </p:sp>
      <p:sp>
        <p:nvSpPr>
          <p:cNvPr id="11" name="Line 11"/>
          <p:cNvSpPr>
            <a:spLocks noChangeShapeType="1"/>
          </p:cNvSpPr>
          <p:nvPr/>
        </p:nvSpPr>
        <p:spPr bwMode="auto">
          <a:xfrm>
            <a:off x="2284288" y="3647653"/>
            <a:ext cx="508000" cy="0"/>
          </a:xfrm>
          <a:prstGeom prst="line">
            <a:avLst/>
          </a:prstGeom>
          <a:noFill/>
          <a:ln w="28575">
            <a:solidFill>
              <a:schemeClr val="accent2"/>
            </a:solidFill>
            <a:round/>
            <a:headEnd/>
            <a:tailEnd type="triangle" w="med" len="med"/>
          </a:ln>
          <a:effectLst/>
        </p:spPr>
        <p:txBody>
          <a:bodyPr/>
          <a:lstStyle/>
          <a:p>
            <a:endParaRPr lang="da-DK" sz="1600"/>
          </a:p>
        </p:txBody>
      </p:sp>
      <p:sp>
        <p:nvSpPr>
          <p:cNvPr id="12" name="Text Box 12"/>
          <p:cNvSpPr txBox="1">
            <a:spLocks noChangeArrowheads="1"/>
          </p:cNvSpPr>
          <p:nvPr/>
        </p:nvSpPr>
        <p:spPr bwMode="auto">
          <a:xfrm>
            <a:off x="271338" y="4993853"/>
            <a:ext cx="2297113" cy="1077218"/>
          </a:xfrm>
          <a:prstGeom prst="rect">
            <a:avLst/>
          </a:prstGeom>
          <a:noFill/>
          <a:ln w="9525">
            <a:noFill/>
            <a:miter lim="800000"/>
            <a:headEnd/>
            <a:tailEnd/>
          </a:ln>
          <a:effectLst/>
        </p:spPr>
        <p:txBody>
          <a:bodyPr>
            <a:spAutoFit/>
          </a:bodyPr>
          <a:lstStyle/>
          <a:p>
            <a:r>
              <a:rPr lang="en-GB" sz="1600" smtClean="0">
                <a:solidFill>
                  <a:srgbClr val="FFFFFF"/>
                </a:solidFill>
                <a:latin typeface="Arial"/>
              </a:rPr>
              <a:t>Single Cross-Section can be used to Define both Faces of the Bridge (U/S and D/S)</a:t>
            </a:r>
            <a:endParaRPr lang="en-GB" sz="1600">
              <a:solidFill>
                <a:srgbClr val="FFFFFF"/>
              </a:solidFill>
              <a:latin typeface="Arial"/>
            </a:endParaRPr>
          </a:p>
        </p:txBody>
      </p:sp>
      <p:sp>
        <p:nvSpPr>
          <p:cNvPr id="13" name="Line 13"/>
          <p:cNvSpPr>
            <a:spLocks noChangeShapeType="1"/>
          </p:cNvSpPr>
          <p:nvPr/>
        </p:nvSpPr>
        <p:spPr bwMode="auto">
          <a:xfrm>
            <a:off x="2284288" y="5146253"/>
            <a:ext cx="749300" cy="0"/>
          </a:xfrm>
          <a:prstGeom prst="line">
            <a:avLst/>
          </a:prstGeom>
          <a:noFill/>
          <a:ln w="28575">
            <a:solidFill>
              <a:schemeClr val="accent2"/>
            </a:solidFill>
            <a:round/>
            <a:headEnd/>
            <a:tailEnd type="triangle" w="med" len="med"/>
          </a:ln>
          <a:effectLst/>
        </p:spPr>
        <p:txBody>
          <a:bodyPr/>
          <a:lstStyle/>
          <a:p>
            <a:endParaRPr lang="da-DK" sz="1600"/>
          </a:p>
        </p:txBody>
      </p:sp>
      <p:sp>
        <p:nvSpPr>
          <p:cNvPr id="14" name="Text Box 14"/>
          <p:cNvSpPr txBox="1">
            <a:spLocks noChangeArrowheads="1"/>
          </p:cNvSpPr>
          <p:nvPr/>
        </p:nvSpPr>
        <p:spPr bwMode="auto">
          <a:xfrm>
            <a:off x="6680076" y="4993853"/>
            <a:ext cx="2284412" cy="830997"/>
          </a:xfrm>
          <a:prstGeom prst="rect">
            <a:avLst/>
          </a:prstGeom>
          <a:noFill/>
          <a:ln w="9525">
            <a:noFill/>
            <a:miter lim="800000"/>
            <a:headEnd/>
            <a:tailEnd/>
          </a:ln>
          <a:effectLst/>
        </p:spPr>
        <p:txBody>
          <a:bodyPr>
            <a:spAutoFit/>
          </a:bodyPr>
          <a:lstStyle/>
          <a:p>
            <a:r>
              <a:rPr lang="en-GB" sz="1600" smtClean="0">
                <a:solidFill>
                  <a:srgbClr val="FFFFFF"/>
                </a:solidFill>
                <a:latin typeface="Arial"/>
              </a:rPr>
              <a:t>Different Cross-Section can be used to Define the D/S Face</a:t>
            </a:r>
            <a:endParaRPr lang="en-GB" sz="1600">
              <a:solidFill>
                <a:srgbClr val="FFFFFF"/>
              </a:solidFill>
              <a:latin typeface="Arial"/>
            </a:endParaRPr>
          </a:p>
        </p:txBody>
      </p:sp>
      <p:sp>
        <p:nvSpPr>
          <p:cNvPr id="15" name="Freeform 15"/>
          <p:cNvSpPr>
            <a:spLocks/>
          </p:cNvSpPr>
          <p:nvPr/>
        </p:nvSpPr>
        <p:spPr bwMode="auto">
          <a:xfrm>
            <a:off x="6284788" y="4066753"/>
            <a:ext cx="1320800" cy="812800"/>
          </a:xfrm>
          <a:custGeom>
            <a:avLst/>
            <a:gdLst/>
            <a:ahLst/>
            <a:cxnLst>
              <a:cxn ang="0">
                <a:pos x="832" y="512"/>
              </a:cxn>
              <a:cxn ang="0">
                <a:pos x="832" y="0"/>
              </a:cxn>
              <a:cxn ang="0">
                <a:pos x="0" y="0"/>
              </a:cxn>
            </a:cxnLst>
            <a:rect l="0" t="0" r="r" b="b"/>
            <a:pathLst>
              <a:path w="832" h="512">
                <a:moveTo>
                  <a:pt x="832" y="512"/>
                </a:moveTo>
                <a:lnTo>
                  <a:pt x="832" y="0"/>
                </a:lnTo>
                <a:lnTo>
                  <a:pt x="0" y="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16" name="Line 16"/>
          <p:cNvSpPr>
            <a:spLocks noChangeShapeType="1"/>
          </p:cNvSpPr>
          <p:nvPr/>
        </p:nvSpPr>
        <p:spPr bwMode="auto">
          <a:xfrm flipH="1">
            <a:off x="2893888" y="2136353"/>
            <a:ext cx="419100" cy="0"/>
          </a:xfrm>
          <a:prstGeom prst="line">
            <a:avLst/>
          </a:prstGeom>
          <a:noFill/>
          <a:ln w="28575">
            <a:solidFill>
              <a:schemeClr val="accent2"/>
            </a:solidFill>
            <a:round/>
            <a:headEnd/>
            <a:tailEnd type="triangle" w="med" len="med"/>
          </a:ln>
          <a:effectLst/>
        </p:spPr>
        <p:txBody>
          <a:bodyPr/>
          <a:lstStyle/>
          <a:p>
            <a:endParaRPr lang="da-DK" sz="1600"/>
          </a:p>
        </p:txBody>
      </p:sp>
      <p:sp>
        <p:nvSpPr>
          <p:cNvPr id="17" name="Footer Placeholder 1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Energy Equation Method (Loss Factors)</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4426769" y="2468141"/>
            <a:ext cx="3868737" cy="3932237"/>
          </a:xfrm>
          <a:prstGeom prst="rect">
            <a:avLst/>
          </a:prstGeom>
          <a:noFill/>
          <a:ln w="9525">
            <a:noFill/>
            <a:miter lim="800000"/>
            <a:headEnd/>
            <a:tailEnd/>
          </a:ln>
          <a:effectLst/>
        </p:spPr>
      </p:pic>
      <p:sp>
        <p:nvSpPr>
          <p:cNvPr id="5" name="Rectangle 5"/>
          <p:cNvSpPr>
            <a:spLocks noChangeArrowheads="1"/>
          </p:cNvSpPr>
          <p:nvPr/>
        </p:nvSpPr>
        <p:spPr bwMode="auto">
          <a:xfrm>
            <a:off x="6369869" y="2888828"/>
            <a:ext cx="1806575" cy="1192213"/>
          </a:xfrm>
          <a:prstGeom prst="rect">
            <a:avLst/>
          </a:prstGeom>
          <a:noFill/>
          <a:ln w="28575">
            <a:solidFill>
              <a:schemeClr val="accent2"/>
            </a:solidFill>
            <a:miter lim="800000"/>
            <a:headEnd/>
            <a:tailEnd/>
          </a:ln>
          <a:effectLst/>
        </p:spPr>
        <p:txBody>
          <a:bodyPr wrap="none" anchor="ctr"/>
          <a:lstStyle/>
          <a:p>
            <a:endParaRPr lang="da-DK"/>
          </a:p>
        </p:txBody>
      </p:sp>
      <p:pic>
        <p:nvPicPr>
          <p:cNvPr id="6" name="Picture 6"/>
          <p:cNvPicPr>
            <a:picLocks noChangeAspect="1" noChangeArrowheads="1"/>
          </p:cNvPicPr>
          <p:nvPr/>
        </p:nvPicPr>
        <p:blipFill>
          <a:blip r:embed="rId3"/>
          <a:srcRect l="41344" t="20694" r="42821" b="73904"/>
          <a:stretch>
            <a:fillRect/>
          </a:stretch>
        </p:blipFill>
        <p:spPr bwMode="auto">
          <a:xfrm>
            <a:off x="907281" y="1772816"/>
            <a:ext cx="2389188" cy="611187"/>
          </a:xfrm>
          <a:prstGeom prst="rect">
            <a:avLst/>
          </a:prstGeom>
          <a:noFill/>
          <a:ln w="9525">
            <a:noFill/>
            <a:miter lim="800000"/>
            <a:headEnd/>
            <a:tailEnd/>
          </a:ln>
          <a:effectLst/>
        </p:spPr>
      </p:pic>
      <p:sp>
        <p:nvSpPr>
          <p:cNvPr id="7" name="Rectangle 7"/>
          <p:cNvSpPr>
            <a:spLocks noChangeArrowheads="1"/>
          </p:cNvSpPr>
          <p:nvPr/>
        </p:nvSpPr>
        <p:spPr bwMode="auto">
          <a:xfrm>
            <a:off x="1086669" y="1987128"/>
            <a:ext cx="892175" cy="341313"/>
          </a:xfrm>
          <a:prstGeom prst="rect">
            <a:avLst/>
          </a:prstGeom>
          <a:noFill/>
          <a:ln w="28575">
            <a:solidFill>
              <a:schemeClr val="accent2"/>
            </a:solidFill>
            <a:miter lim="800000"/>
            <a:headEnd/>
            <a:tailEnd/>
          </a:ln>
          <a:effectLst/>
        </p:spPr>
        <p:txBody>
          <a:bodyPr wrap="none" anchor="ctr"/>
          <a:lstStyle/>
          <a:p>
            <a:endParaRPr lang="da-DK"/>
          </a:p>
        </p:txBody>
      </p:sp>
      <p:sp>
        <p:nvSpPr>
          <p:cNvPr id="8" name="Freeform 8"/>
          <p:cNvSpPr>
            <a:spLocks/>
          </p:cNvSpPr>
          <p:nvPr/>
        </p:nvSpPr>
        <p:spPr bwMode="auto">
          <a:xfrm>
            <a:off x="1510531" y="2326853"/>
            <a:ext cx="2870200" cy="254000"/>
          </a:xfrm>
          <a:custGeom>
            <a:avLst/>
            <a:gdLst/>
            <a:ahLst/>
            <a:cxnLst>
              <a:cxn ang="0">
                <a:pos x="0" y="0"/>
              </a:cxn>
              <a:cxn ang="0">
                <a:pos x="0" y="168"/>
              </a:cxn>
              <a:cxn ang="0">
                <a:pos x="768" y="168"/>
              </a:cxn>
            </a:cxnLst>
            <a:rect l="0" t="0" r="r" b="b"/>
            <a:pathLst>
              <a:path w="768" h="168">
                <a:moveTo>
                  <a:pt x="0" y="0"/>
                </a:moveTo>
                <a:lnTo>
                  <a:pt x="0" y="168"/>
                </a:lnTo>
                <a:lnTo>
                  <a:pt x="768" y="168"/>
                </a:lnTo>
              </a:path>
            </a:pathLst>
          </a:custGeom>
          <a:noFill/>
          <a:ln w="28575">
            <a:solidFill>
              <a:schemeClr val="accent2"/>
            </a:solidFill>
            <a:round/>
            <a:headEnd type="none" w="med" len="med"/>
            <a:tailEnd type="triangle" w="med" len="med"/>
          </a:ln>
          <a:effectLst/>
        </p:spPr>
        <p:txBody>
          <a:bodyPr/>
          <a:lstStyle/>
          <a:p>
            <a:endParaRPr lang="da-DK"/>
          </a:p>
        </p:txBody>
      </p:sp>
      <p:sp>
        <p:nvSpPr>
          <p:cNvPr id="9" name="Rectangle 9"/>
          <p:cNvSpPr>
            <a:spLocks noChangeArrowheads="1"/>
          </p:cNvSpPr>
          <p:nvPr/>
        </p:nvSpPr>
        <p:spPr bwMode="auto">
          <a:xfrm>
            <a:off x="558031" y="3330153"/>
            <a:ext cx="3238500" cy="2222500"/>
          </a:xfrm>
          <a:prstGeom prst="rect">
            <a:avLst/>
          </a:prstGeom>
          <a:solidFill>
            <a:schemeClr val="bg2"/>
          </a:solidFill>
          <a:ln w="9525">
            <a:solidFill>
              <a:schemeClr val="tx1"/>
            </a:solidFill>
            <a:miter lim="800000"/>
            <a:headEnd/>
            <a:tailEnd/>
          </a:ln>
          <a:effectLst/>
        </p:spPr>
        <p:txBody>
          <a:bodyPr wrap="none" anchor="ctr"/>
          <a:lstStyle/>
          <a:p>
            <a:endParaRPr lang="da-DK"/>
          </a:p>
        </p:txBody>
      </p:sp>
      <p:sp>
        <p:nvSpPr>
          <p:cNvPr id="10" name="Rectangle 10"/>
          <p:cNvSpPr>
            <a:spLocks noChangeArrowheads="1"/>
          </p:cNvSpPr>
          <p:nvPr/>
        </p:nvSpPr>
        <p:spPr bwMode="auto">
          <a:xfrm>
            <a:off x="1513706" y="4087391"/>
            <a:ext cx="114300" cy="1008062"/>
          </a:xfrm>
          <a:prstGeom prst="rect">
            <a:avLst/>
          </a:prstGeom>
          <a:pattFill prst="horzBrick">
            <a:fgClr>
              <a:schemeClr val="accent1"/>
            </a:fgClr>
            <a:bgClr>
              <a:schemeClr val="bg1"/>
            </a:bgClr>
          </a:pattFill>
          <a:ln w="12700">
            <a:solidFill>
              <a:schemeClr val="tx1"/>
            </a:solidFill>
            <a:miter lim="800000"/>
            <a:headEnd type="none" w="sm" len="sm"/>
            <a:tailEnd type="none" w="sm" len="sm"/>
          </a:ln>
          <a:effectLst/>
        </p:spPr>
        <p:txBody>
          <a:bodyPr wrap="none" anchor="ctr"/>
          <a:lstStyle/>
          <a:p>
            <a:endParaRPr lang="da-DK"/>
          </a:p>
        </p:txBody>
      </p:sp>
      <p:sp>
        <p:nvSpPr>
          <p:cNvPr id="11" name="Rectangle 11"/>
          <p:cNvSpPr>
            <a:spLocks noChangeArrowheads="1"/>
          </p:cNvSpPr>
          <p:nvPr/>
        </p:nvSpPr>
        <p:spPr bwMode="auto">
          <a:xfrm>
            <a:off x="2696394" y="4074691"/>
            <a:ext cx="101600" cy="1008062"/>
          </a:xfrm>
          <a:prstGeom prst="rect">
            <a:avLst/>
          </a:prstGeom>
          <a:pattFill prst="horzBrick">
            <a:fgClr>
              <a:schemeClr val="accent1"/>
            </a:fgClr>
            <a:bgClr>
              <a:schemeClr val="bg1"/>
            </a:bgClr>
          </a:pattFill>
          <a:ln w="12700">
            <a:solidFill>
              <a:schemeClr val="tx1"/>
            </a:solidFill>
            <a:miter lim="800000"/>
            <a:headEnd type="none" w="sm" len="sm"/>
            <a:tailEnd type="none" w="sm" len="sm"/>
          </a:ln>
          <a:effectLst/>
        </p:spPr>
        <p:txBody>
          <a:bodyPr wrap="none" anchor="ctr"/>
          <a:lstStyle/>
          <a:p>
            <a:endParaRPr lang="da-DK"/>
          </a:p>
        </p:txBody>
      </p:sp>
      <p:sp>
        <p:nvSpPr>
          <p:cNvPr id="12" name="Freeform 12"/>
          <p:cNvSpPr>
            <a:spLocks/>
          </p:cNvSpPr>
          <p:nvPr/>
        </p:nvSpPr>
        <p:spPr bwMode="auto">
          <a:xfrm>
            <a:off x="642169" y="4169941"/>
            <a:ext cx="2882900" cy="1217612"/>
          </a:xfrm>
          <a:custGeom>
            <a:avLst/>
            <a:gdLst/>
            <a:ahLst/>
            <a:cxnLst>
              <a:cxn ang="0">
                <a:pos x="0" y="0"/>
              </a:cxn>
              <a:cxn ang="0">
                <a:pos x="828" y="583"/>
              </a:cxn>
              <a:cxn ang="0">
                <a:pos x="1377" y="752"/>
              </a:cxn>
              <a:cxn ang="0">
                <a:pos x="2225" y="758"/>
              </a:cxn>
              <a:cxn ang="0">
                <a:pos x="3232" y="24"/>
              </a:cxn>
            </a:cxnLst>
            <a:rect l="0" t="0" r="r" b="b"/>
            <a:pathLst>
              <a:path w="3232" h="879">
                <a:moveTo>
                  <a:pt x="0" y="0"/>
                </a:moveTo>
                <a:cubicBezTo>
                  <a:pt x="137" y="97"/>
                  <a:pt x="599" y="458"/>
                  <a:pt x="828" y="583"/>
                </a:cubicBezTo>
                <a:cubicBezTo>
                  <a:pt x="1057" y="708"/>
                  <a:pt x="1144" y="723"/>
                  <a:pt x="1377" y="752"/>
                </a:cubicBezTo>
                <a:cubicBezTo>
                  <a:pt x="1610" y="781"/>
                  <a:pt x="1916" y="879"/>
                  <a:pt x="2225" y="758"/>
                </a:cubicBezTo>
                <a:cubicBezTo>
                  <a:pt x="2534" y="637"/>
                  <a:pt x="3023" y="177"/>
                  <a:pt x="3232" y="24"/>
                </a:cubicBezTo>
              </a:path>
            </a:pathLst>
          </a:custGeom>
          <a:noFill/>
          <a:ln w="44450" cap="flat" cmpd="sng">
            <a:solidFill>
              <a:schemeClr val="accent1"/>
            </a:solidFill>
            <a:prstDash val="solid"/>
            <a:round/>
            <a:headEnd type="none" w="sm" len="sm"/>
            <a:tailEnd type="none" w="sm" len="sm"/>
          </a:ln>
          <a:effectLst/>
        </p:spPr>
        <p:txBody>
          <a:bodyPr/>
          <a:lstStyle/>
          <a:p>
            <a:endParaRPr lang="da-DK"/>
          </a:p>
        </p:txBody>
      </p:sp>
      <p:sp>
        <p:nvSpPr>
          <p:cNvPr id="13" name="Line 13"/>
          <p:cNvSpPr>
            <a:spLocks noChangeShapeType="1"/>
          </p:cNvSpPr>
          <p:nvPr/>
        </p:nvSpPr>
        <p:spPr bwMode="auto">
          <a:xfrm>
            <a:off x="807269" y="3665116"/>
            <a:ext cx="2647950" cy="0"/>
          </a:xfrm>
          <a:prstGeom prst="line">
            <a:avLst/>
          </a:prstGeom>
          <a:noFill/>
          <a:ln w="28575">
            <a:solidFill>
              <a:schemeClr val="accent2"/>
            </a:solidFill>
            <a:round/>
            <a:headEnd type="arrow" w="sm" len="sm"/>
            <a:tailEnd type="arrow" w="sm" len="sm"/>
          </a:ln>
          <a:effectLst/>
        </p:spPr>
        <p:txBody>
          <a:bodyPr/>
          <a:lstStyle/>
          <a:p>
            <a:endParaRPr lang="da-DK"/>
          </a:p>
        </p:txBody>
      </p:sp>
      <p:sp>
        <p:nvSpPr>
          <p:cNvPr id="14" name="Line 14"/>
          <p:cNvSpPr>
            <a:spLocks noChangeShapeType="1"/>
          </p:cNvSpPr>
          <p:nvPr/>
        </p:nvSpPr>
        <p:spPr bwMode="auto">
          <a:xfrm>
            <a:off x="2785294" y="4239791"/>
            <a:ext cx="647700" cy="0"/>
          </a:xfrm>
          <a:prstGeom prst="line">
            <a:avLst/>
          </a:prstGeom>
          <a:noFill/>
          <a:ln w="31750">
            <a:solidFill>
              <a:schemeClr val="tx1"/>
            </a:solidFill>
            <a:round/>
            <a:headEnd type="arrow" w="sm" len="sm"/>
            <a:tailEnd type="arrow" w="sm" len="sm"/>
          </a:ln>
          <a:effectLst/>
        </p:spPr>
        <p:txBody>
          <a:bodyPr/>
          <a:lstStyle/>
          <a:p>
            <a:endParaRPr lang="da-DK"/>
          </a:p>
        </p:txBody>
      </p:sp>
      <p:sp>
        <p:nvSpPr>
          <p:cNvPr id="15" name="Line 15"/>
          <p:cNvSpPr>
            <a:spLocks noChangeShapeType="1"/>
          </p:cNvSpPr>
          <p:nvPr/>
        </p:nvSpPr>
        <p:spPr bwMode="auto">
          <a:xfrm>
            <a:off x="785044" y="4239791"/>
            <a:ext cx="728662" cy="0"/>
          </a:xfrm>
          <a:prstGeom prst="line">
            <a:avLst/>
          </a:prstGeom>
          <a:noFill/>
          <a:ln w="31750">
            <a:solidFill>
              <a:schemeClr val="tx1"/>
            </a:solidFill>
            <a:round/>
            <a:headEnd type="arrow" w="sm" len="sm"/>
            <a:tailEnd type="arrow" w="sm" len="sm"/>
          </a:ln>
          <a:effectLst/>
        </p:spPr>
        <p:txBody>
          <a:bodyPr/>
          <a:lstStyle/>
          <a:p>
            <a:endParaRPr lang="da-DK"/>
          </a:p>
        </p:txBody>
      </p:sp>
      <p:sp>
        <p:nvSpPr>
          <p:cNvPr id="16" name="Line 16"/>
          <p:cNvSpPr>
            <a:spLocks noChangeShapeType="1"/>
          </p:cNvSpPr>
          <p:nvPr/>
        </p:nvSpPr>
        <p:spPr bwMode="auto">
          <a:xfrm>
            <a:off x="1640706" y="4239791"/>
            <a:ext cx="1055688" cy="0"/>
          </a:xfrm>
          <a:prstGeom prst="line">
            <a:avLst/>
          </a:prstGeom>
          <a:noFill/>
          <a:ln w="31750">
            <a:solidFill>
              <a:schemeClr val="tx1"/>
            </a:solidFill>
            <a:round/>
            <a:headEnd type="arrow" w="sm" len="sm"/>
            <a:tailEnd type="arrow" w="sm" len="sm"/>
          </a:ln>
          <a:effectLst/>
        </p:spPr>
        <p:txBody>
          <a:bodyPr/>
          <a:lstStyle/>
          <a:p>
            <a:endParaRPr lang="da-DK"/>
          </a:p>
        </p:txBody>
      </p:sp>
      <p:sp>
        <p:nvSpPr>
          <p:cNvPr id="17" name="Text Box 17"/>
          <p:cNvSpPr txBox="1">
            <a:spLocks noChangeArrowheads="1"/>
          </p:cNvSpPr>
          <p:nvPr/>
        </p:nvSpPr>
        <p:spPr bwMode="auto">
          <a:xfrm>
            <a:off x="2013769" y="3644478"/>
            <a:ext cx="312737" cy="304800"/>
          </a:xfrm>
          <a:prstGeom prst="rect">
            <a:avLst/>
          </a:prstGeom>
          <a:noFill/>
          <a:ln w="12700">
            <a:noFill/>
            <a:miter lim="800000"/>
            <a:headEnd type="none" w="sm" len="sm"/>
            <a:tailEnd type="none" w="sm" len="sm"/>
          </a:ln>
          <a:effectLst/>
        </p:spPr>
        <p:txBody>
          <a:bodyPr wrap="none">
            <a:spAutoFit/>
          </a:bodyPr>
          <a:lstStyle/>
          <a:p>
            <a:pPr eaLnBrk="0" hangingPunct="0"/>
            <a:r>
              <a:rPr lang="en-GB" sz="1400" b="1" smtClean="0">
                <a:solidFill>
                  <a:srgbClr val="FFFFFF"/>
                </a:solidFill>
                <a:latin typeface="Arial"/>
              </a:rPr>
              <a:t>B</a:t>
            </a:r>
            <a:endParaRPr lang="en-GB" sz="1400" b="1">
              <a:solidFill>
                <a:srgbClr val="FFFFFF"/>
              </a:solidFill>
              <a:latin typeface="Arial"/>
            </a:endParaRPr>
          </a:p>
        </p:txBody>
      </p:sp>
      <p:sp>
        <p:nvSpPr>
          <p:cNvPr id="18" name="Text Box 18"/>
          <p:cNvSpPr txBox="1">
            <a:spLocks noChangeArrowheads="1"/>
          </p:cNvSpPr>
          <p:nvPr/>
        </p:nvSpPr>
        <p:spPr bwMode="auto">
          <a:xfrm>
            <a:off x="2018531" y="4223916"/>
            <a:ext cx="292100" cy="304800"/>
          </a:xfrm>
          <a:prstGeom prst="rect">
            <a:avLst/>
          </a:prstGeom>
          <a:noFill/>
          <a:ln w="12700">
            <a:noFill/>
            <a:miter lim="800000"/>
            <a:headEnd type="none" w="sm" len="sm"/>
            <a:tailEnd type="none" w="sm" len="sm"/>
          </a:ln>
          <a:effectLst/>
        </p:spPr>
        <p:txBody>
          <a:bodyPr wrap="none">
            <a:spAutoFit/>
          </a:bodyPr>
          <a:lstStyle/>
          <a:p>
            <a:pPr eaLnBrk="0" hangingPunct="0"/>
            <a:r>
              <a:rPr lang="en-GB" sz="1400" b="1" smtClean="0">
                <a:solidFill>
                  <a:srgbClr val="FFFFFF"/>
                </a:solidFill>
                <a:latin typeface="Arial"/>
              </a:rPr>
              <a:t>b</a:t>
            </a:r>
            <a:endParaRPr lang="en-GB" sz="1400" b="1">
              <a:solidFill>
                <a:srgbClr val="FFFFFF"/>
              </a:solidFill>
              <a:latin typeface="Arial"/>
            </a:endParaRPr>
          </a:p>
        </p:txBody>
      </p:sp>
      <p:sp>
        <p:nvSpPr>
          <p:cNvPr id="19" name="Text Box 19"/>
          <p:cNvSpPr txBox="1">
            <a:spLocks noChangeArrowheads="1"/>
          </p:cNvSpPr>
          <p:nvPr/>
        </p:nvSpPr>
        <p:spPr bwMode="auto">
          <a:xfrm>
            <a:off x="467544" y="5657428"/>
            <a:ext cx="3435350" cy="304800"/>
          </a:xfrm>
          <a:prstGeom prst="rect">
            <a:avLst/>
          </a:prstGeom>
          <a:noFill/>
          <a:ln w="12700">
            <a:noFill/>
            <a:miter lim="800000"/>
            <a:headEnd type="none" w="sm" len="sm"/>
            <a:tailEnd type="none" w="sm" len="sm"/>
          </a:ln>
          <a:effectLst/>
        </p:spPr>
        <p:txBody>
          <a:bodyPr wrap="none">
            <a:spAutoFit/>
          </a:bodyPr>
          <a:lstStyle/>
          <a:p>
            <a:pPr eaLnBrk="0" hangingPunct="0"/>
            <a:r>
              <a:rPr lang="en-GB" sz="1400" b="1" dirty="0" err="1" smtClean="0">
                <a:solidFill>
                  <a:srgbClr val="FFFFFF"/>
                </a:solidFill>
                <a:latin typeface="Arial"/>
              </a:rPr>
              <a:t>bp</a:t>
            </a:r>
            <a:r>
              <a:rPr lang="en-GB" sz="1400" b="1" dirty="0" smtClean="0">
                <a:solidFill>
                  <a:srgbClr val="FFFFFF"/>
                </a:solidFill>
                <a:latin typeface="Arial"/>
              </a:rPr>
              <a:t> = (B-b) / B  (varies between 0 and 1)</a:t>
            </a:r>
            <a:endParaRPr lang="en-GB" sz="1400" b="1" dirty="0">
              <a:solidFill>
                <a:srgbClr val="FFFFFF"/>
              </a:solidFill>
              <a:latin typeface="Arial"/>
            </a:endParaRPr>
          </a:p>
        </p:txBody>
      </p:sp>
      <p:sp>
        <p:nvSpPr>
          <p:cNvPr id="20" name="Footer Placeholder 1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FHWA WSPRO Method</a:t>
            </a:r>
          </a:p>
          <a:p>
            <a:pPr marL="0" indent="0">
              <a:buNone/>
            </a:pPr>
            <a:endParaRPr lang="en-GB" dirty="0"/>
          </a:p>
        </p:txBody>
      </p:sp>
      <p:sp>
        <p:nvSpPr>
          <p:cNvPr id="4" name="Rectangle 2"/>
          <p:cNvSpPr>
            <a:spLocks noChangeArrowheads="1"/>
          </p:cNvSpPr>
          <p:nvPr/>
        </p:nvSpPr>
        <p:spPr bwMode="auto">
          <a:xfrm>
            <a:off x="6555432" y="2227486"/>
            <a:ext cx="1892300" cy="482600"/>
          </a:xfrm>
          <a:prstGeom prst="rect">
            <a:avLst/>
          </a:prstGeom>
          <a:solidFill>
            <a:schemeClr val="bg1"/>
          </a:solidFill>
          <a:ln w="9525">
            <a:solidFill>
              <a:schemeClr val="bg1"/>
            </a:solidFill>
            <a:miter lim="800000"/>
            <a:headEnd/>
            <a:tailEnd/>
          </a:ln>
          <a:effectLst/>
        </p:spPr>
        <p:txBody>
          <a:bodyPr wrap="none" anchor="ctr"/>
          <a:lstStyle/>
          <a:p>
            <a:endParaRPr lang="da-DK">
              <a:solidFill>
                <a:schemeClr val="accent2"/>
              </a:solidFill>
            </a:endParaRPr>
          </a:p>
        </p:txBody>
      </p:sp>
      <p:sp>
        <p:nvSpPr>
          <p:cNvPr id="5" name="Rectangle 5"/>
          <p:cNvSpPr>
            <a:spLocks noChangeArrowheads="1"/>
          </p:cNvSpPr>
          <p:nvPr/>
        </p:nvSpPr>
        <p:spPr bwMode="auto">
          <a:xfrm>
            <a:off x="179512" y="1888654"/>
            <a:ext cx="5689600" cy="4267200"/>
          </a:xfrm>
          <a:prstGeom prst="rect">
            <a:avLst/>
          </a:prstGeom>
          <a:noFill/>
          <a:ln w="9525">
            <a:noFill/>
            <a:miter lim="800000"/>
            <a:headEnd/>
            <a:tailEnd/>
          </a:ln>
          <a:effectLst/>
        </p:spPr>
        <p:txBody>
          <a:bodyPr>
            <a:spAutoFit/>
          </a:bodyPr>
          <a:lstStyle/>
          <a:p>
            <a:pPr>
              <a:spcBef>
                <a:spcPct val="20000"/>
              </a:spcBef>
            </a:pPr>
            <a:r>
              <a:rPr lang="en-US" sz="1800" b="1" dirty="0">
                <a:solidFill>
                  <a:srgbClr val="FFFFFF"/>
                </a:solidFill>
                <a:latin typeface="Arial" charset="0"/>
              </a:rPr>
              <a:t>Federal Highway Administration WSPRO Method:</a:t>
            </a:r>
          </a:p>
          <a:p>
            <a:pPr>
              <a:spcBef>
                <a:spcPct val="20000"/>
              </a:spcBef>
            </a:pPr>
            <a:r>
              <a:rPr lang="en-US" sz="1800" dirty="0">
                <a:solidFill>
                  <a:srgbClr val="FFFFFF"/>
                </a:solidFill>
                <a:effectLst>
                  <a:outerShdw blurRad="38100" dist="38100" dir="2700000" algn="tl">
                    <a:srgbClr val="C0C0C0"/>
                  </a:outerShdw>
                </a:effectLst>
                <a:latin typeface="Arial" charset="0"/>
              </a:rPr>
              <a:t>   </a:t>
            </a:r>
          </a:p>
          <a:p>
            <a:pPr>
              <a:buFontTx/>
              <a:buChar char="•"/>
            </a:pPr>
            <a:r>
              <a:rPr lang="en-US" sz="1800" dirty="0">
                <a:solidFill>
                  <a:srgbClr val="FFFFFF"/>
                </a:solidFill>
                <a:latin typeface="Arial" charset="0"/>
              </a:rPr>
              <a:t>   Based on the Solution of the Energy Equation</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Contraction Loss Accounted for</a:t>
            </a:r>
            <a:br>
              <a:rPr lang="en-US" sz="1800" dirty="0">
                <a:solidFill>
                  <a:srgbClr val="FFFFFF"/>
                </a:solidFill>
                <a:latin typeface="Arial" charset="0"/>
              </a:rPr>
            </a:br>
            <a:r>
              <a:rPr lang="en-US" sz="1800" dirty="0">
                <a:solidFill>
                  <a:srgbClr val="FFFFFF"/>
                </a:solidFill>
                <a:latin typeface="Arial" charset="0"/>
              </a:rPr>
              <a:t>    using an Effective Flow Length</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Expansion Losses Determined from</a:t>
            </a:r>
            <a:br>
              <a:rPr lang="en-US" sz="1800" dirty="0">
                <a:solidFill>
                  <a:srgbClr val="FFFFFF"/>
                </a:solidFill>
                <a:latin typeface="Arial" charset="0"/>
              </a:rPr>
            </a:br>
            <a:r>
              <a:rPr lang="en-US" sz="1800" dirty="0">
                <a:solidFill>
                  <a:srgbClr val="FFFFFF"/>
                </a:solidFill>
                <a:latin typeface="Arial" charset="0"/>
              </a:rPr>
              <a:t>    Experimentally Based Tables</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Adjustments (based on Opening Type) for:</a:t>
            </a:r>
            <a:br>
              <a:rPr lang="en-US" sz="1800" dirty="0">
                <a:solidFill>
                  <a:srgbClr val="FFFFFF"/>
                </a:solidFill>
                <a:latin typeface="Arial" charset="0"/>
              </a:rPr>
            </a:br>
            <a:r>
              <a:rPr lang="en-US" sz="1800" dirty="0">
                <a:solidFill>
                  <a:srgbClr val="FFFFFF"/>
                </a:solidFill>
                <a:latin typeface="Arial" charset="0"/>
              </a:rPr>
              <a:t>   - abutments, </a:t>
            </a:r>
            <a:r>
              <a:rPr lang="en-US" sz="1800" dirty="0" err="1">
                <a:solidFill>
                  <a:srgbClr val="FFFFFF"/>
                </a:solidFill>
                <a:latin typeface="Arial" charset="0"/>
              </a:rPr>
              <a:t>wingwalls</a:t>
            </a:r>
            <a:r>
              <a:rPr lang="en-US" sz="1800" dirty="0">
                <a:solidFill>
                  <a:srgbClr val="FFFFFF"/>
                </a:solidFill>
                <a:latin typeface="Arial" charset="0"/>
              </a:rPr>
              <a:t>, embankments</a:t>
            </a:r>
            <a:br>
              <a:rPr lang="en-US" sz="1800" dirty="0">
                <a:solidFill>
                  <a:srgbClr val="FFFFFF"/>
                </a:solidFill>
                <a:latin typeface="Arial" charset="0"/>
              </a:rPr>
            </a:br>
            <a:r>
              <a:rPr lang="en-US" sz="1800" dirty="0">
                <a:solidFill>
                  <a:srgbClr val="FFFFFF"/>
                </a:solidFill>
                <a:latin typeface="Arial" charset="0"/>
              </a:rPr>
              <a:t>   - embankment slope and rounding</a:t>
            </a:r>
            <a:br>
              <a:rPr lang="en-US" sz="1800" dirty="0">
                <a:solidFill>
                  <a:srgbClr val="FFFFFF"/>
                </a:solidFill>
                <a:latin typeface="Arial" charset="0"/>
              </a:rPr>
            </a:br>
            <a:r>
              <a:rPr lang="en-US" sz="1800" dirty="0">
                <a:solidFill>
                  <a:srgbClr val="FFFFFF"/>
                </a:solidFill>
                <a:latin typeface="Arial" charset="0"/>
              </a:rPr>
              <a:t>   - eccentricity, </a:t>
            </a:r>
            <a:r>
              <a:rPr lang="en-US" sz="1800" dirty="0" err="1">
                <a:solidFill>
                  <a:srgbClr val="FFFFFF"/>
                </a:solidFill>
                <a:latin typeface="Arial" charset="0"/>
              </a:rPr>
              <a:t>skewness</a:t>
            </a:r>
            <a:r>
              <a:rPr lang="en-US" sz="1800" dirty="0">
                <a:solidFill>
                  <a:srgbClr val="FFFFFF"/>
                </a:solidFill>
                <a:latin typeface="Arial" charset="0"/>
              </a:rPr>
              <a:t> and asymmetry</a:t>
            </a:r>
            <a:br>
              <a:rPr lang="en-US" sz="1800" dirty="0">
                <a:solidFill>
                  <a:srgbClr val="FFFFFF"/>
                </a:solidFill>
                <a:latin typeface="Arial" charset="0"/>
              </a:rPr>
            </a:br>
            <a:r>
              <a:rPr lang="en-US" sz="1800" dirty="0">
                <a:solidFill>
                  <a:srgbClr val="FFFFFF"/>
                </a:solidFill>
                <a:latin typeface="Arial" charset="0"/>
              </a:rPr>
              <a:t>   - spur dykes and piers/piles    </a:t>
            </a:r>
          </a:p>
        </p:txBody>
      </p:sp>
      <p:pic>
        <p:nvPicPr>
          <p:cNvPr id="6" name="Picture 6"/>
          <p:cNvPicPr>
            <a:picLocks noChangeAspect="1" noChangeArrowheads="1"/>
          </p:cNvPicPr>
          <p:nvPr/>
        </p:nvPicPr>
        <p:blipFill>
          <a:blip r:embed="rId2"/>
          <a:srcRect/>
          <a:stretch>
            <a:fillRect/>
          </a:stretch>
        </p:blipFill>
        <p:spPr bwMode="auto">
          <a:xfrm>
            <a:off x="6557020" y="1052736"/>
            <a:ext cx="1892300" cy="1447800"/>
          </a:xfrm>
          <a:prstGeom prst="rect">
            <a:avLst/>
          </a:prstGeom>
          <a:noFill/>
          <a:ln w="38100">
            <a:noFill/>
            <a:miter lim="800000"/>
            <a:headEnd/>
            <a:tailEnd/>
          </a:ln>
          <a:effectLst/>
        </p:spPr>
      </p:pic>
      <p:pic>
        <p:nvPicPr>
          <p:cNvPr id="7" name="Picture 7"/>
          <p:cNvPicPr>
            <a:picLocks noChangeAspect="1" noChangeArrowheads="1"/>
          </p:cNvPicPr>
          <p:nvPr/>
        </p:nvPicPr>
        <p:blipFill>
          <a:blip r:embed="rId3"/>
          <a:srcRect l="40474"/>
          <a:stretch>
            <a:fillRect/>
          </a:stretch>
        </p:blipFill>
        <p:spPr bwMode="auto">
          <a:xfrm>
            <a:off x="6547495" y="2789461"/>
            <a:ext cx="1908175" cy="1235075"/>
          </a:xfrm>
          <a:prstGeom prst="rect">
            <a:avLst/>
          </a:prstGeom>
          <a:noFill/>
          <a:ln w="38100">
            <a:noFill/>
            <a:miter lim="800000"/>
            <a:headEnd/>
            <a:tailEnd/>
          </a:ln>
          <a:effectLst/>
        </p:spPr>
      </p:pic>
      <p:pic>
        <p:nvPicPr>
          <p:cNvPr id="8" name="Picture 8"/>
          <p:cNvPicPr>
            <a:picLocks noChangeAspect="1" noChangeArrowheads="1"/>
          </p:cNvPicPr>
          <p:nvPr/>
        </p:nvPicPr>
        <p:blipFill>
          <a:blip r:embed="rId4"/>
          <a:srcRect l="39029"/>
          <a:stretch>
            <a:fillRect/>
          </a:stretch>
        </p:blipFill>
        <p:spPr bwMode="auto">
          <a:xfrm>
            <a:off x="6550670" y="4084861"/>
            <a:ext cx="1901825" cy="1235075"/>
          </a:xfrm>
          <a:prstGeom prst="rect">
            <a:avLst/>
          </a:prstGeom>
          <a:noFill/>
          <a:ln w="38100">
            <a:noFill/>
            <a:miter lim="800000"/>
            <a:headEnd/>
            <a:tailEnd/>
          </a:ln>
          <a:effectLst/>
        </p:spPr>
      </p:pic>
      <p:pic>
        <p:nvPicPr>
          <p:cNvPr id="9" name="Picture 9"/>
          <p:cNvPicPr>
            <a:picLocks noChangeAspect="1" noChangeArrowheads="1"/>
          </p:cNvPicPr>
          <p:nvPr/>
        </p:nvPicPr>
        <p:blipFill>
          <a:blip r:embed="rId5"/>
          <a:srcRect l="31483"/>
          <a:stretch>
            <a:fillRect/>
          </a:stretch>
        </p:blipFill>
        <p:spPr bwMode="auto">
          <a:xfrm>
            <a:off x="6560195" y="5380261"/>
            <a:ext cx="1900237" cy="1241425"/>
          </a:xfrm>
          <a:prstGeom prst="rect">
            <a:avLst/>
          </a:prstGeom>
          <a:noFill/>
          <a:ln w="38100">
            <a:noFill/>
            <a:miter lim="800000"/>
            <a:headEnd/>
            <a:tailEnd/>
          </a:ln>
          <a:effectLst/>
        </p:spPr>
      </p:pic>
      <p:sp>
        <p:nvSpPr>
          <p:cNvPr id="10" name="Text Box 10"/>
          <p:cNvSpPr txBox="1">
            <a:spLocks noChangeArrowheads="1"/>
          </p:cNvSpPr>
          <p:nvPr/>
        </p:nvSpPr>
        <p:spPr bwMode="auto">
          <a:xfrm>
            <a:off x="7903220" y="2465611"/>
            <a:ext cx="539182" cy="251795"/>
          </a:xfrm>
          <a:prstGeom prst="rect">
            <a:avLst/>
          </a:prstGeom>
          <a:noFill/>
          <a:ln w="38100">
            <a:noFill/>
            <a:miter lim="800000"/>
            <a:headEnd/>
            <a:tailEnd/>
          </a:ln>
          <a:effectLst/>
        </p:spPr>
        <p:txBody>
          <a:bodyPr wrap="none" lIns="18000" tIns="18000" rIns="18000" bIns="18000">
            <a:spAutoFit/>
          </a:bodyPr>
          <a:lstStyle/>
          <a:p>
            <a:r>
              <a:rPr lang="en-GB" sz="1400" b="1" smtClean="0">
                <a:solidFill>
                  <a:schemeClr val="accent2"/>
                </a:solidFill>
                <a:latin typeface="Arial"/>
              </a:rPr>
              <a:t>Type I</a:t>
            </a:r>
            <a:endParaRPr lang="en-GB" sz="1400" b="1" dirty="0">
              <a:solidFill>
                <a:schemeClr val="accent2"/>
              </a:solidFill>
              <a:latin typeface="Arial"/>
            </a:endParaRPr>
          </a:p>
        </p:txBody>
      </p:sp>
      <p:sp>
        <p:nvSpPr>
          <p:cNvPr id="11" name="Text Box 11"/>
          <p:cNvSpPr txBox="1">
            <a:spLocks noChangeArrowheads="1"/>
          </p:cNvSpPr>
          <p:nvPr/>
        </p:nvSpPr>
        <p:spPr bwMode="auto">
          <a:xfrm>
            <a:off x="7852420" y="3761011"/>
            <a:ext cx="588875" cy="251795"/>
          </a:xfrm>
          <a:prstGeom prst="rect">
            <a:avLst/>
          </a:prstGeom>
          <a:noFill/>
          <a:ln w="38100">
            <a:noFill/>
            <a:miter lim="800000"/>
            <a:headEnd/>
            <a:tailEnd/>
          </a:ln>
          <a:effectLst/>
        </p:spPr>
        <p:txBody>
          <a:bodyPr wrap="none" lIns="18000" tIns="18000" rIns="18000" bIns="18000">
            <a:spAutoFit/>
          </a:bodyPr>
          <a:lstStyle/>
          <a:p>
            <a:r>
              <a:rPr lang="en-GB" sz="1400" b="1" smtClean="0">
                <a:solidFill>
                  <a:schemeClr val="accent2"/>
                </a:solidFill>
                <a:latin typeface="Arial"/>
              </a:rPr>
              <a:t>Type II</a:t>
            </a:r>
            <a:endParaRPr lang="en-GB" sz="1400" b="1" dirty="0">
              <a:solidFill>
                <a:schemeClr val="accent2"/>
              </a:solidFill>
              <a:latin typeface="Arial"/>
            </a:endParaRPr>
          </a:p>
        </p:txBody>
      </p:sp>
      <p:sp>
        <p:nvSpPr>
          <p:cNvPr id="12" name="Text Box 12"/>
          <p:cNvSpPr txBox="1">
            <a:spLocks noChangeArrowheads="1"/>
          </p:cNvSpPr>
          <p:nvPr/>
        </p:nvSpPr>
        <p:spPr bwMode="auto">
          <a:xfrm>
            <a:off x="7801620" y="5056411"/>
            <a:ext cx="638568" cy="251795"/>
          </a:xfrm>
          <a:prstGeom prst="rect">
            <a:avLst/>
          </a:prstGeom>
          <a:noFill/>
          <a:ln w="38100">
            <a:noFill/>
            <a:miter lim="800000"/>
            <a:headEnd/>
            <a:tailEnd/>
          </a:ln>
          <a:effectLst/>
        </p:spPr>
        <p:txBody>
          <a:bodyPr wrap="none" lIns="18000" tIns="18000" rIns="18000" bIns="18000">
            <a:spAutoFit/>
          </a:bodyPr>
          <a:lstStyle/>
          <a:p>
            <a:r>
              <a:rPr lang="en-GB" sz="1400" b="1" smtClean="0">
                <a:solidFill>
                  <a:schemeClr val="accent2"/>
                </a:solidFill>
                <a:latin typeface="Arial"/>
              </a:rPr>
              <a:t>Type III</a:t>
            </a:r>
            <a:endParaRPr lang="en-GB" sz="1400" b="1" dirty="0">
              <a:solidFill>
                <a:schemeClr val="accent2"/>
              </a:solidFill>
              <a:latin typeface="Arial"/>
            </a:endParaRPr>
          </a:p>
        </p:txBody>
      </p:sp>
      <p:sp>
        <p:nvSpPr>
          <p:cNvPr id="13" name="Text Box 13"/>
          <p:cNvSpPr txBox="1">
            <a:spLocks noChangeArrowheads="1"/>
          </p:cNvSpPr>
          <p:nvPr/>
        </p:nvSpPr>
        <p:spPr bwMode="auto">
          <a:xfrm>
            <a:off x="7776220" y="6364511"/>
            <a:ext cx="659407" cy="251795"/>
          </a:xfrm>
          <a:prstGeom prst="rect">
            <a:avLst/>
          </a:prstGeom>
          <a:noFill/>
          <a:ln w="38100">
            <a:noFill/>
            <a:miter lim="800000"/>
            <a:headEnd/>
            <a:tailEnd/>
          </a:ln>
          <a:effectLst/>
        </p:spPr>
        <p:txBody>
          <a:bodyPr wrap="none" lIns="18000" tIns="18000" rIns="18000" bIns="18000">
            <a:spAutoFit/>
          </a:bodyPr>
          <a:lstStyle/>
          <a:p>
            <a:r>
              <a:rPr lang="en-GB" sz="1400" b="1" smtClean="0">
                <a:solidFill>
                  <a:schemeClr val="accent2"/>
                </a:solidFill>
                <a:latin typeface="Arial"/>
              </a:rPr>
              <a:t>Type IV</a:t>
            </a:r>
            <a:endParaRPr lang="en-GB" sz="1400" b="1" dirty="0">
              <a:solidFill>
                <a:schemeClr val="accent2"/>
              </a:solidFill>
              <a:latin typeface="Arial"/>
            </a:endParaRPr>
          </a:p>
        </p:txBody>
      </p:sp>
      <p:sp>
        <p:nvSpPr>
          <p:cNvPr id="14" name="Footer Placeholder 1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MPj04020080000[1]"/>
          <p:cNvPicPr>
            <a:picLocks noChangeAspect="1" noChangeArrowheads="1"/>
          </p:cNvPicPr>
          <p:nvPr/>
        </p:nvPicPr>
        <p:blipFill>
          <a:blip r:embed="rId2"/>
          <a:srcRect/>
          <a:stretch>
            <a:fillRect/>
          </a:stretch>
        </p:blipFill>
        <p:spPr bwMode="auto">
          <a:xfrm>
            <a:off x="1691680" y="1872382"/>
            <a:ext cx="6983413" cy="4652962"/>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Recognised</a:t>
            </a:r>
            <a:r>
              <a:rPr lang="en-US" dirty="0">
                <a:solidFill>
                  <a:srgbClr val="FFFFFF"/>
                </a:solidFill>
              </a:rPr>
              <a:t>  Approaches for Estimating Head Loss</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FHWA WSPRO Method (Energy Theory)</a:t>
            </a:r>
          </a:p>
          <a:p>
            <a:pPr marL="0" indent="0">
              <a:buNone/>
            </a:pPr>
            <a:endParaRPr lang="en-GB" dirty="0"/>
          </a:p>
        </p:txBody>
      </p:sp>
      <p:pic>
        <p:nvPicPr>
          <p:cNvPr id="4" name="Picture 2" descr="FHWA2"/>
          <p:cNvPicPr>
            <a:picLocks noChangeAspect="1" noChangeArrowheads="1"/>
          </p:cNvPicPr>
          <p:nvPr/>
        </p:nvPicPr>
        <p:blipFill>
          <a:blip r:embed="rId2"/>
          <a:srcRect/>
          <a:stretch>
            <a:fillRect/>
          </a:stretch>
        </p:blipFill>
        <p:spPr bwMode="auto">
          <a:xfrm>
            <a:off x="501898" y="4368700"/>
            <a:ext cx="3925888" cy="849313"/>
          </a:xfrm>
          <a:prstGeom prst="rect">
            <a:avLst/>
          </a:prstGeom>
          <a:noFill/>
        </p:spPr>
      </p:pic>
      <p:pic>
        <p:nvPicPr>
          <p:cNvPr id="5" name="Picture 3" descr="FHWA3"/>
          <p:cNvPicPr>
            <a:picLocks noChangeAspect="1" noChangeArrowheads="1"/>
          </p:cNvPicPr>
          <p:nvPr/>
        </p:nvPicPr>
        <p:blipFill>
          <a:blip r:embed="rId3"/>
          <a:srcRect/>
          <a:stretch>
            <a:fillRect/>
          </a:stretch>
        </p:blipFill>
        <p:spPr bwMode="auto">
          <a:xfrm>
            <a:off x="4507161" y="2362100"/>
            <a:ext cx="4135437" cy="2860675"/>
          </a:xfrm>
          <a:prstGeom prst="rect">
            <a:avLst/>
          </a:prstGeom>
          <a:noFill/>
        </p:spPr>
      </p:pic>
      <p:grpSp>
        <p:nvGrpSpPr>
          <p:cNvPr id="6" name="Group 6"/>
          <p:cNvGrpSpPr>
            <a:grpSpLocks/>
          </p:cNvGrpSpPr>
          <p:nvPr/>
        </p:nvGrpSpPr>
        <p:grpSpPr bwMode="auto">
          <a:xfrm>
            <a:off x="501898" y="2362100"/>
            <a:ext cx="3911600" cy="1854200"/>
            <a:chOff x="3200" y="1400"/>
            <a:chExt cx="2464" cy="1160"/>
          </a:xfrm>
        </p:grpSpPr>
        <p:sp>
          <p:nvSpPr>
            <p:cNvPr id="7" name="Rectangle 7"/>
            <p:cNvSpPr>
              <a:spLocks noChangeArrowheads="1"/>
            </p:cNvSpPr>
            <p:nvPr/>
          </p:nvSpPr>
          <p:spPr bwMode="auto">
            <a:xfrm>
              <a:off x="3200" y="1400"/>
              <a:ext cx="2464" cy="1160"/>
            </a:xfrm>
            <a:prstGeom prst="rect">
              <a:avLst/>
            </a:prstGeom>
            <a:solidFill>
              <a:schemeClr val="bg1"/>
            </a:solidFill>
            <a:ln w="9525">
              <a:solidFill>
                <a:schemeClr val="bg1"/>
              </a:solidFill>
              <a:miter lim="800000"/>
              <a:headEnd/>
              <a:tailEnd/>
            </a:ln>
            <a:effectLst/>
          </p:spPr>
          <p:txBody>
            <a:bodyPr wrap="none" anchor="ctr"/>
            <a:lstStyle/>
            <a:p>
              <a:endParaRPr lang="da-DK">
                <a:solidFill>
                  <a:srgbClr val="FFFFFF"/>
                </a:solidFill>
              </a:endParaRPr>
            </a:p>
          </p:txBody>
        </p:sp>
        <p:grpSp>
          <p:nvGrpSpPr>
            <p:cNvPr id="8" name="Group 8"/>
            <p:cNvGrpSpPr>
              <a:grpSpLocks/>
            </p:cNvGrpSpPr>
            <p:nvPr/>
          </p:nvGrpSpPr>
          <p:grpSpPr bwMode="auto">
            <a:xfrm>
              <a:off x="3271" y="1464"/>
              <a:ext cx="2290" cy="1012"/>
              <a:chOff x="3207" y="840"/>
              <a:chExt cx="2290" cy="1012"/>
            </a:xfrm>
          </p:grpSpPr>
          <p:sp>
            <p:nvSpPr>
              <p:cNvPr id="9" name="Text Box 9"/>
              <p:cNvSpPr txBox="1">
                <a:spLocks noChangeArrowheads="1"/>
              </p:cNvSpPr>
              <p:nvPr/>
            </p:nvSpPr>
            <p:spPr bwMode="auto">
              <a:xfrm>
                <a:off x="4043" y="840"/>
                <a:ext cx="86" cy="158"/>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a:solidFill>
                      <a:srgbClr val="FFFFFF"/>
                    </a:solidFill>
                    <a:latin typeface="Arial" charset="0"/>
                  </a:rPr>
                  <a:t>2</a:t>
                </a:r>
                <a:endParaRPr lang="en-US" sz="1400" b="1">
                  <a:solidFill>
                    <a:srgbClr val="FFFFFF"/>
                  </a:solidFill>
                  <a:latin typeface="Arial" charset="0"/>
                </a:endParaRPr>
              </a:p>
            </p:txBody>
          </p:sp>
          <p:sp>
            <p:nvSpPr>
              <p:cNvPr id="10" name="Text Box 10"/>
              <p:cNvSpPr txBox="1">
                <a:spLocks noChangeArrowheads="1"/>
              </p:cNvSpPr>
              <p:nvPr/>
            </p:nvSpPr>
            <p:spPr bwMode="auto">
              <a:xfrm>
                <a:off x="4610" y="840"/>
                <a:ext cx="86" cy="158"/>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a:solidFill>
                      <a:srgbClr val="FFFFFF"/>
                    </a:solidFill>
                    <a:latin typeface="Arial" charset="0"/>
                  </a:rPr>
                  <a:t>3</a:t>
                </a:r>
                <a:endParaRPr lang="en-US" sz="1400" b="1">
                  <a:solidFill>
                    <a:srgbClr val="FFFFFF"/>
                  </a:solidFill>
                  <a:latin typeface="Arial" charset="0"/>
                </a:endParaRPr>
              </a:p>
            </p:txBody>
          </p:sp>
          <p:sp>
            <p:nvSpPr>
              <p:cNvPr id="11" name="Rectangle 11" descr="Shingle"/>
              <p:cNvSpPr>
                <a:spLocks noChangeArrowheads="1"/>
              </p:cNvSpPr>
              <p:nvPr/>
            </p:nvSpPr>
            <p:spPr bwMode="auto">
              <a:xfrm>
                <a:off x="4085" y="1024"/>
                <a:ext cx="576" cy="291"/>
              </a:xfrm>
              <a:prstGeom prst="rect">
                <a:avLst/>
              </a:prstGeom>
              <a:pattFill prst="shingle">
                <a:fgClr>
                  <a:schemeClr val="bg1"/>
                </a:fgClr>
                <a:bgClr>
                  <a:srgbClr val="990000"/>
                </a:bgClr>
              </a:pattFill>
              <a:ln w="12700">
                <a:noFill/>
                <a:miter lim="800000"/>
                <a:headEnd type="none" w="sm" len="sm"/>
                <a:tailEnd type="none" w="sm" len="sm"/>
              </a:ln>
              <a:effectLst/>
            </p:spPr>
            <p:txBody>
              <a:bodyPr wrap="none" anchor="ctr"/>
              <a:lstStyle/>
              <a:p>
                <a:endParaRPr lang="da-DK">
                  <a:solidFill>
                    <a:srgbClr val="FFFFFF"/>
                  </a:solidFill>
                </a:endParaRPr>
              </a:p>
            </p:txBody>
          </p:sp>
          <p:sp>
            <p:nvSpPr>
              <p:cNvPr id="12" name="Freeform 12"/>
              <p:cNvSpPr>
                <a:spLocks/>
              </p:cNvSpPr>
              <p:nvPr/>
            </p:nvSpPr>
            <p:spPr bwMode="auto">
              <a:xfrm>
                <a:off x="3253" y="1309"/>
                <a:ext cx="2208" cy="523"/>
              </a:xfrm>
              <a:custGeom>
                <a:avLst/>
                <a:gdLst/>
                <a:ahLst/>
                <a:cxnLst>
                  <a:cxn ang="0">
                    <a:pos x="2387" y="791"/>
                  </a:cxn>
                  <a:cxn ang="0">
                    <a:pos x="1925" y="715"/>
                  </a:cxn>
                  <a:cxn ang="0">
                    <a:pos x="1300" y="497"/>
                  </a:cxn>
                  <a:cxn ang="0">
                    <a:pos x="904" y="427"/>
                  </a:cxn>
                  <a:cxn ang="0">
                    <a:pos x="2" y="448"/>
                  </a:cxn>
                  <a:cxn ang="0">
                    <a:pos x="0" y="0"/>
                  </a:cxn>
                  <a:cxn ang="0">
                    <a:pos x="181" y="46"/>
                  </a:cxn>
                  <a:cxn ang="0">
                    <a:pos x="499" y="45"/>
                  </a:cxn>
                  <a:cxn ang="0">
                    <a:pos x="907" y="91"/>
                  </a:cxn>
                  <a:cxn ang="0">
                    <a:pos x="1769" y="136"/>
                  </a:cxn>
                  <a:cxn ang="0">
                    <a:pos x="2450" y="318"/>
                  </a:cxn>
                  <a:cxn ang="0">
                    <a:pos x="3538" y="363"/>
                  </a:cxn>
                  <a:cxn ang="0">
                    <a:pos x="3545" y="802"/>
                  </a:cxn>
                  <a:cxn ang="0">
                    <a:pos x="2387" y="791"/>
                  </a:cxn>
                </a:cxnLst>
                <a:rect l="0" t="0" r="r" b="b"/>
                <a:pathLst>
                  <a:path w="3545" h="802">
                    <a:moveTo>
                      <a:pt x="2387" y="791"/>
                    </a:moveTo>
                    <a:cubicBezTo>
                      <a:pt x="2310" y="778"/>
                      <a:pt x="2106" y="764"/>
                      <a:pt x="1925" y="715"/>
                    </a:cubicBezTo>
                    <a:cubicBezTo>
                      <a:pt x="1744" y="666"/>
                      <a:pt x="1470" y="545"/>
                      <a:pt x="1300" y="497"/>
                    </a:cubicBezTo>
                    <a:cubicBezTo>
                      <a:pt x="1130" y="449"/>
                      <a:pt x="1120" y="435"/>
                      <a:pt x="904" y="427"/>
                    </a:cubicBezTo>
                    <a:lnTo>
                      <a:pt x="2" y="448"/>
                    </a:lnTo>
                    <a:lnTo>
                      <a:pt x="0" y="0"/>
                    </a:lnTo>
                    <a:lnTo>
                      <a:pt x="181" y="46"/>
                    </a:lnTo>
                    <a:cubicBezTo>
                      <a:pt x="264" y="53"/>
                      <a:pt x="378" y="38"/>
                      <a:pt x="499" y="45"/>
                    </a:cubicBezTo>
                    <a:cubicBezTo>
                      <a:pt x="620" y="52"/>
                      <a:pt x="695" y="76"/>
                      <a:pt x="907" y="91"/>
                    </a:cubicBezTo>
                    <a:cubicBezTo>
                      <a:pt x="1119" y="106"/>
                      <a:pt x="1512" y="98"/>
                      <a:pt x="1769" y="136"/>
                    </a:cubicBezTo>
                    <a:cubicBezTo>
                      <a:pt x="2026" y="174"/>
                      <a:pt x="2155" y="280"/>
                      <a:pt x="2450" y="318"/>
                    </a:cubicBezTo>
                    <a:cubicBezTo>
                      <a:pt x="2745" y="356"/>
                      <a:pt x="3356" y="282"/>
                      <a:pt x="3538" y="363"/>
                    </a:cubicBezTo>
                    <a:lnTo>
                      <a:pt x="3545" y="802"/>
                    </a:lnTo>
                    <a:lnTo>
                      <a:pt x="2387" y="791"/>
                    </a:lnTo>
                    <a:close/>
                  </a:path>
                </a:pathLst>
              </a:custGeom>
              <a:solidFill>
                <a:schemeClr val="accent1"/>
              </a:solidFill>
              <a:ln w="12700" cap="flat" cmpd="sng">
                <a:solidFill>
                  <a:schemeClr val="accent1"/>
                </a:solidFill>
                <a:prstDash val="solid"/>
                <a:round/>
                <a:headEnd type="none" w="sm" len="sm"/>
                <a:tailEnd type="none" w="sm" len="sm"/>
              </a:ln>
              <a:effectLst/>
            </p:spPr>
            <p:txBody>
              <a:bodyPr/>
              <a:lstStyle/>
              <a:p>
                <a:endParaRPr lang="da-DK">
                  <a:solidFill>
                    <a:srgbClr val="FFFFFF"/>
                  </a:solidFill>
                </a:endParaRPr>
              </a:p>
            </p:txBody>
          </p:sp>
          <p:sp>
            <p:nvSpPr>
              <p:cNvPr id="13" name="Freeform 13"/>
              <p:cNvSpPr>
                <a:spLocks/>
              </p:cNvSpPr>
              <p:nvPr/>
            </p:nvSpPr>
            <p:spPr bwMode="auto">
              <a:xfrm>
                <a:off x="3259" y="1577"/>
                <a:ext cx="2204" cy="275"/>
              </a:xfrm>
              <a:custGeom>
                <a:avLst/>
                <a:gdLst/>
                <a:ahLst/>
                <a:cxnLst>
                  <a:cxn ang="0">
                    <a:pos x="0" y="50"/>
                  </a:cxn>
                  <a:cxn ang="0">
                    <a:pos x="885" y="37"/>
                  </a:cxn>
                  <a:cxn ang="0">
                    <a:pos x="1162" y="54"/>
                  </a:cxn>
                  <a:cxn ang="0">
                    <a:pos x="2151" y="363"/>
                  </a:cxn>
                  <a:cxn ang="0">
                    <a:pos x="3538" y="412"/>
                  </a:cxn>
                </a:cxnLst>
                <a:rect l="0" t="0" r="r" b="b"/>
                <a:pathLst>
                  <a:path w="3538" h="423">
                    <a:moveTo>
                      <a:pt x="0" y="50"/>
                    </a:moveTo>
                    <a:cubicBezTo>
                      <a:pt x="147" y="48"/>
                      <a:pt x="691" y="36"/>
                      <a:pt x="885" y="37"/>
                    </a:cubicBezTo>
                    <a:cubicBezTo>
                      <a:pt x="1079" y="38"/>
                      <a:pt x="951" y="0"/>
                      <a:pt x="1162" y="54"/>
                    </a:cubicBezTo>
                    <a:cubicBezTo>
                      <a:pt x="1373" y="108"/>
                      <a:pt x="1755" y="303"/>
                      <a:pt x="2151" y="363"/>
                    </a:cubicBezTo>
                    <a:cubicBezTo>
                      <a:pt x="2547" y="423"/>
                      <a:pt x="3249" y="402"/>
                      <a:pt x="3538" y="412"/>
                    </a:cubicBezTo>
                  </a:path>
                </a:pathLst>
              </a:custGeom>
              <a:noFill/>
              <a:ln w="44450" cap="flat" cmpd="sng">
                <a:pattFill prst="ltUpDiag">
                  <a:fgClr>
                    <a:schemeClr val="bg1"/>
                  </a:fgClr>
                  <a:bgClr>
                    <a:srgbClr val="663300"/>
                  </a:bgClr>
                </a:pattFill>
                <a:prstDash val="solid"/>
                <a:round/>
                <a:headEnd type="none" w="sm" len="sm"/>
                <a:tailEnd type="none" w="sm" len="sm"/>
              </a:ln>
              <a:effectLst/>
            </p:spPr>
            <p:txBody>
              <a:bodyPr/>
              <a:lstStyle/>
              <a:p>
                <a:endParaRPr lang="da-DK">
                  <a:solidFill>
                    <a:srgbClr val="FFFFFF"/>
                  </a:solidFill>
                </a:endParaRPr>
              </a:p>
            </p:txBody>
          </p:sp>
          <p:sp>
            <p:nvSpPr>
              <p:cNvPr id="14" name="Line 14"/>
              <p:cNvSpPr>
                <a:spLocks noChangeShapeType="1"/>
              </p:cNvSpPr>
              <p:nvPr/>
            </p:nvSpPr>
            <p:spPr bwMode="auto">
              <a:xfrm>
                <a:off x="5462" y="1024"/>
                <a:ext cx="0" cy="806"/>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5" name="Line 15"/>
              <p:cNvSpPr>
                <a:spLocks noChangeShapeType="1"/>
              </p:cNvSpPr>
              <p:nvPr/>
            </p:nvSpPr>
            <p:spPr bwMode="auto">
              <a:xfrm>
                <a:off x="4652" y="1024"/>
                <a:ext cx="0" cy="791"/>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6" name="Line 16"/>
              <p:cNvSpPr>
                <a:spLocks noChangeShapeType="1"/>
              </p:cNvSpPr>
              <p:nvPr/>
            </p:nvSpPr>
            <p:spPr bwMode="auto">
              <a:xfrm>
                <a:off x="4085" y="1024"/>
                <a:ext cx="0" cy="613"/>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7" name="Line 17"/>
              <p:cNvSpPr>
                <a:spLocks noChangeShapeType="1"/>
              </p:cNvSpPr>
              <p:nvPr/>
            </p:nvSpPr>
            <p:spPr bwMode="auto">
              <a:xfrm>
                <a:off x="3258" y="1024"/>
                <a:ext cx="0" cy="575"/>
              </a:xfrm>
              <a:prstGeom prst="line">
                <a:avLst/>
              </a:prstGeom>
              <a:noFill/>
              <a:ln w="28575">
                <a:solidFill>
                  <a:srgbClr val="FF9900"/>
                </a:solidFill>
                <a:round/>
                <a:headEnd type="none" w="sm" len="sm"/>
                <a:tailEnd type="none" w="sm" len="sm"/>
              </a:ln>
              <a:effectLst/>
            </p:spPr>
            <p:txBody>
              <a:bodyPr/>
              <a:lstStyle/>
              <a:p>
                <a:endParaRPr lang="da-DK">
                  <a:solidFill>
                    <a:srgbClr val="FFFFFF"/>
                  </a:solidFill>
                </a:endParaRPr>
              </a:p>
            </p:txBody>
          </p:sp>
          <p:sp>
            <p:nvSpPr>
              <p:cNvPr id="18" name="Text Box 18"/>
              <p:cNvSpPr txBox="1">
                <a:spLocks noChangeArrowheads="1"/>
              </p:cNvSpPr>
              <p:nvPr/>
            </p:nvSpPr>
            <p:spPr bwMode="auto">
              <a:xfrm>
                <a:off x="3207" y="840"/>
                <a:ext cx="86" cy="158"/>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a:solidFill>
                      <a:srgbClr val="FFFFFF"/>
                    </a:solidFill>
                    <a:latin typeface="Arial" charset="0"/>
                  </a:rPr>
                  <a:t>1</a:t>
                </a:r>
                <a:endParaRPr lang="en-US" sz="1400" b="1">
                  <a:solidFill>
                    <a:srgbClr val="FFFFFF"/>
                  </a:solidFill>
                  <a:latin typeface="Arial" charset="0"/>
                </a:endParaRPr>
              </a:p>
            </p:txBody>
          </p:sp>
          <p:sp>
            <p:nvSpPr>
              <p:cNvPr id="19" name="Text Box 19"/>
              <p:cNvSpPr txBox="1">
                <a:spLocks noChangeArrowheads="1"/>
              </p:cNvSpPr>
              <p:nvPr/>
            </p:nvSpPr>
            <p:spPr bwMode="auto">
              <a:xfrm>
                <a:off x="5411" y="840"/>
                <a:ext cx="86" cy="158"/>
              </a:xfrm>
              <a:prstGeom prst="rect">
                <a:avLst/>
              </a:prstGeom>
              <a:noFill/>
              <a:ln w="12700">
                <a:noFill/>
                <a:miter lim="800000"/>
                <a:headEnd type="none" w="sm" len="sm"/>
                <a:tailEnd type="none" w="sm" len="sm"/>
              </a:ln>
              <a:effectLst/>
            </p:spPr>
            <p:txBody>
              <a:bodyPr wrap="none" lIns="18000" tIns="18000" rIns="18000" bIns="18000">
                <a:spAutoFit/>
              </a:bodyPr>
              <a:lstStyle/>
              <a:p>
                <a:pPr eaLnBrk="0" hangingPunct="0"/>
                <a:r>
                  <a:rPr lang="da-DK" sz="1400" b="1">
                    <a:solidFill>
                      <a:srgbClr val="FFFFFF"/>
                    </a:solidFill>
                    <a:latin typeface="Arial" charset="0"/>
                  </a:rPr>
                  <a:t>4</a:t>
                </a:r>
                <a:endParaRPr lang="en-US" sz="1400" b="1">
                  <a:solidFill>
                    <a:srgbClr val="FFFFFF"/>
                  </a:solidFill>
                  <a:latin typeface="Arial" charset="0"/>
                </a:endParaRPr>
              </a:p>
            </p:txBody>
          </p:sp>
        </p:grpSp>
      </p:grpSp>
      <p:sp>
        <p:nvSpPr>
          <p:cNvPr id="20" name="Rectangle 20"/>
          <p:cNvSpPr>
            <a:spLocks noChangeArrowheads="1"/>
          </p:cNvSpPr>
          <p:nvPr/>
        </p:nvSpPr>
        <p:spPr bwMode="auto">
          <a:xfrm>
            <a:off x="395536" y="1828700"/>
            <a:ext cx="5689600" cy="366713"/>
          </a:xfrm>
          <a:prstGeom prst="rect">
            <a:avLst/>
          </a:prstGeom>
          <a:noFill/>
          <a:ln w="9525">
            <a:noFill/>
            <a:miter lim="800000"/>
            <a:headEnd/>
            <a:tailEnd/>
          </a:ln>
          <a:effectLst/>
        </p:spPr>
        <p:txBody>
          <a:bodyPr>
            <a:spAutoFit/>
          </a:bodyPr>
          <a:lstStyle/>
          <a:p>
            <a:pPr>
              <a:spcBef>
                <a:spcPct val="20000"/>
              </a:spcBef>
            </a:pPr>
            <a:r>
              <a:rPr lang="en-US" sz="1800" b="1">
                <a:solidFill>
                  <a:srgbClr val="FFFFFF"/>
                </a:solidFill>
                <a:latin typeface="Arial" charset="0"/>
              </a:rPr>
              <a:t>Total Energy Balance across the Bridge:</a:t>
            </a:r>
            <a:r>
              <a:rPr lang="en-US" sz="1800">
                <a:solidFill>
                  <a:srgbClr val="FFFFFF"/>
                </a:solidFill>
                <a:latin typeface="Arial" charset="0"/>
              </a:rPr>
              <a:t>  </a:t>
            </a:r>
          </a:p>
        </p:txBody>
      </p:sp>
      <p:pic>
        <p:nvPicPr>
          <p:cNvPr id="21" name="Picture 21" descr="FHWA7"/>
          <p:cNvPicPr>
            <a:picLocks noChangeAspect="1" noChangeArrowheads="1"/>
          </p:cNvPicPr>
          <p:nvPr/>
        </p:nvPicPr>
        <p:blipFill>
          <a:blip r:embed="rId4"/>
          <a:srcRect t="12433" b="24866"/>
          <a:stretch>
            <a:fillRect/>
          </a:stretch>
        </p:blipFill>
        <p:spPr bwMode="auto">
          <a:xfrm>
            <a:off x="4502398" y="5345013"/>
            <a:ext cx="4135438" cy="676275"/>
          </a:xfrm>
          <a:prstGeom prst="rect">
            <a:avLst/>
          </a:prstGeom>
          <a:noFill/>
          <a:ln w="9525">
            <a:noFill/>
            <a:miter lim="800000"/>
            <a:headEnd/>
            <a:tailEnd/>
          </a:ln>
        </p:spPr>
      </p:pic>
      <p:sp>
        <p:nvSpPr>
          <p:cNvPr id="22" name="Text Box 22"/>
          <p:cNvSpPr txBox="1">
            <a:spLocks noChangeArrowheads="1"/>
          </p:cNvSpPr>
          <p:nvPr/>
        </p:nvSpPr>
        <p:spPr bwMode="auto">
          <a:xfrm>
            <a:off x="395536" y="5365650"/>
            <a:ext cx="4133850" cy="641350"/>
          </a:xfrm>
          <a:prstGeom prst="rect">
            <a:avLst/>
          </a:prstGeom>
          <a:noFill/>
          <a:ln w="28575">
            <a:noFill/>
            <a:miter lim="800000"/>
            <a:headEnd/>
            <a:tailEnd/>
          </a:ln>
          <a:effectLst/>
        </p:spPr>
        <p:txBody>
          <a:bodyPr>
            <a:spAutoFit/>
          </a:bodyPr>
          <a:lstStyle/>
          <a:p>
            <a:r>
              <a:rPr lang="en-GB" sz="1800" i="1" smtClean="0">
                <a:solidFill>
                  <a:schemeClr val="accent1"/>
                </a:solidFill>
                <a:latin typeface="+mn-lt"/>
              </a:rPr>
              <a:t>h</a:t>
            </a:r>
            <a:r>
              <a:rPr lang="en-GB" sz="1800" i="1" baseline="-25000" smtClean="0">
                <a:solidFill>
                  <a:schemeClr val="accent1"/>
                </a:solidFill>
                <a:latin typeface="+mn-lt"/>
              </a:rPr>
              <a:t>e</a:t>
            </a:r>
            <a:r>
              <a:rPr lang="en-GB" sz="1800" smtClean="0">
                <a:solidFill>
                  <a:schemeClr val="accent1"/>
                </a:solidFill>
                <a:latin typeface="+mn-lt"/>
              </a:rPr>
              <a:t> is dependent on the ratio of flow</a:t>
            </a:r>
            <a:br>
              <a:rPr lang="en-GB" sz="1800" smtClean="0">
                <a:solidFill>
                  <a:schemeClr val="accent1"/>
                </a:solidFill>
                <a:latin typeface="+mn-lt"/>
              </a:rPr>
            </a:br>
            <a:r>
              <a:rPr lang="en-GB" sz="1800" smtClean="0">
                <a:solidFill>
                  <a:schemeClr val="accent1"/>
                </a:solidFill>
                <a:latin typeface="+mn-lt"/>
              </a:rPr>
              <a:t>areas and coefficient of discharge</a:t>
            </a:r>
            <a:endParaRPr lang="en-GB" sz="1800">
              <a:solidFill>
                <a:schemeClr val="accent1"/>
              </a:solidFill>
              <a:latin typeface="+mn-lt"/>
            </a:endParaRPr>
          </a:p>
        </p:txBody>
      </p:sp>
      <p:sp>
        <p:nvSpPr>
          <p:cNvPr id="23" name="Footer Placeholder 2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FHWA WSPRO Method (Contraction Loss)</a:t>
            </a:r>
          </a:p>
          <a:p>
            <a:pPr marL="0" indent="0">
              <a:buNone/>
            </a:pPr>
            <a:endParaRPr lang="en-GB" dirty="0"/>
          </a:p>
        </p:txBody>
      </p:sp>
      <p:pic>
        <p:nvPicPr>
          <p:cNvPr id="4" name="Picture 2"/>
          <p:cNvPicPr>
            <a:picLocks noChangeAspect="1" noChangeArrowheads="1"/>
          </p:cNvPicPr>
          <p:nvPr/>
        </p:nvPicPr>
        <p:blipFill>
          <a:blip r:embed="rId2"/>
          <a:srcRect l="4979" b="1276"/>
          <a:stretch>
            <a:fillRect/>
          </a:stretch>
        </p:blipFill>
        <p:spPr bwMode="auto">
          <a:xfrm>
            <a:off x="739849" y="3010049"/>
            <a:ext cx="3697287" cy="2974975"/>
          </a:xfrm>
          <a:prstGeom prst="rect">
            <a:avLst/>
          </a:prstGeom>
          <a:noFill/>
          <a:ln w="38100">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853061" y="3016399"/>
            <a:ext cx="3535363" cy="2971800"/>
          </a:xfrm>
          <a:prstGeom prst="rect">
            <a:avLst/>
          </a:prstGeom>
          <a:noFill/>
          <a:ln w="38100">
            <a:noFill/>
            <a:miter lim="800000"/>
            <a:headEnd/>
            <a:tailEnd/>
          </a:ln>
          <a:effectLst/>
        </p:spPr>
      </p:pic>
      <p:sp>
        <p:nvSpPr>
          <p:cNvPr id="6" name="Rectangle 6"/>
          <p:cNvSpPr>
            <a:spLocks noChangeArrowheads="1"/>
          </p:cNvSpPr>
          <p:nvPr/>
        </p:nvSpPr>
        <p:spPr bwMode="auto">
          <a:xfrm>
            <a:off x="779536" y="1844824"/>
            <a:ext cx="5689600" cy="641350"/>
          </a:xfrm>
          <a:prstGeom prst="rect">
            <a:avLst/>
          </a:prstGeom>
          <a:noFill/>
          <a:ln w="9525">
            <a:noFill/>
            <a:miter lim="800000"/>
            <a:headEnd/>
            <a:tailEnd/>
          </a:ln>
          <a:effectLst/>
        </p:spPr>
        <p:txBody>
          <a:bodyPr>
            <a:spAutoFit/>
          </a:bodyPr>
          <a:lstStyle/>
          <a:p>
            <a:pPr>
              <a:spcBef>
                <a:spcPct val="20000"/>
              </a:spcBef>
            </a:pPr>
            <a:r>
              <a:rPr lang="da-DK" sz="1800" b="1" dirty="0" err="1">
                <a:solidFill>
                  <a:srgbClr val="FFFFFF"/>
                </a:solidFill>
                <a:latin typeface="Arial" charset="0"/>
              </a:rPr>
              <a:t>Contraction</a:t>
            </a:r>
            <a:r>
              <a:rPr lang="da-DK" sz="1800" b="1" dirty="0">
                <a:solidFill>
                  <a:srgbClr val="FFFFFF"/>
                </a:solidFill>
                <a:latin typeface="Arial" charset="0"/>
              </a:rPr>
              <a:t> </a:t>
            </a:r>
            <a:r>
              <a:rPr lang="da-DK" sz="1800" b="1" dirty="0" err="1">
                <a:solidFill>
                  <a:srgbClr val="FFFFFF"/>
                </a:solidFill>
                <a:latin typeface="Arial" charset="0"/>
              </a:rPr>
              <a:t>Loss</a:t>
            </a:r>
            <a:r>
              <a:rPr lang="da-DK" sz="1800" b="1" dirty="0">
                <a:solidFill>
                  <a:srgbClr val="FFFFFF"/>
                </a:solidFill>
                <a:latin typeface="Arial" charset="0"/>
              </a:rPr>
              <a:t> modelled </a:t>
            </a:r>
            <a:r>
              <a:rPr lang="da-DK" sz="1800" b="1" dirty="0" err="1">
                <a:solidFill>
                  <a:srgbClr val="FFFFFF"/>
                </a:solidFill>
                <a:latin typeface="Arial" charset="0"/>
              </a:rPr>
              <a:t>through</a:t>
            </a:r>
            <a:r>
              <a:rPr lang="da-DK" sz="1800" b="1" dirty="0">
                <a:solidFill>
                  <a:srgbClr val="FFFFFF"/>
                </a:solidFill>
                <a:latin typeface="Arial" charset="0"/>
              </a:rPr>
              <a:t> an </a:t>
            </a:r>
            <a:r>
              <a:rPr lang="da-DK" sz="1800" b="1" dirty="0" err="1">
                <a:solidFill>
                  <a:srgbClr val="FFFFFF"/>
                </a:solidFill>
                <a:latin typeface="Arial" charset="0"/>
              </a:rPr>
              <a:t>Effective</a:t>
            </a:r>
            <a:r>
              <a:rPr lang="da-DK" sz="1800" b="1" dirty="0">
                <a:solidFill>
                  <a:srgbClr val="FFFFFF"/>
                </a:solidFill>
                <a:latin typeface="Arial" charset="0"/>
              </a:rPr>
              <a:t> Flow </a:t>
            </a:r>
            <a:r>
              <a:rPr lang="da-DK" sz="1800" b="1" dirty="0" err="1">
                <a:solidFill>
                  <a:srgbClr val="FFFFFF"/>
                </a:solidFill>
                <a:latin typeface="Arial" charset="0"/>
              </a:rPr>
              <a:t>Length</a:t>
            </a:r>
            <a:r>
              <a:rPr lang="da-DK" sz="1800" b="1" dirty="0">
                <a:solidFill>
                  <a:srgbClr val="FFFFFF"/>
                </a:solidFill>
                <a:latin typeface="Arial" charset="0"/>
              </a:rPr>
              <a:t> (Average </a:t>
            </a:r>
            <a:r>
              <a:rPr lang="da-DK" sz="1800" b="1" dirty="0" err="1">
                <a:solidFill>
                  <a:srgbClr val="FFFFFF"/>
                </a:solidFill>
                <a:latin typeface="Arial" charset="0"/>
              </a:rPr>
              <a:t>Streamline</a:t>
            </a:r>
            <a:r>
              <a:rPr lang="da-DK" sz="1800" b="1" dirty="0">
                <a:solidFill>
                  <a:srgbClr val="FFFFFF"/>
                </a:solidFill>
                <a:latin typeface="Arial" charset="0"/>
              </a:rPr>
              <a:t> </a:t>
            </a:r>
            <a:r>
              <a:rPr lang="da-DK" sz="1800" b="1" dirty="0" err="1">
                <a:solidFill>
                  <a:srgbClr val="FFFFFF"/>
                </a:solidFill>
                <a:latin typeface="Arial" charset="0"/>
              </a:rPr>
              <a:t>Length</a:t>
            </a:r>
            <a:r>
              <a:rPr lang="en-US" sz="1800" b="1" dirty="0">
                <a:solidFill>
                  <a:srgbClr val="FFFFFF"/>
                </a:solidFill>
                <a:latin typeface="Arial" charset="0"/>
              </a:rPr>
              <a:t>)  </a:t>
            </a:r>
          </a:p>
        </p:txBody>
      </p:sp>
      <p:sp>
        <p:nvSpPr>
          <p:cNvPr id="7" name="Text Box 7"/>
          <p:cNvSpPr txBox="1">
            <a:spLocks noChangeArrowheads="1"/>
          </p:cNvSpPr>
          <p:nvPr/>
        </p:nvSpPr>
        <p:spPr bwMode="auto">
          <a:xfrm>
            <a:off x="1252611" y="6023124"/>
            <a:ext cx="2798763" cy="251795"/>
          </a:xfrm>
          <a:prstGeom prst="rect">
            <a:avLst/>
          </a:prstGeom>
          <a:noFill/>
          <a:ln w="38100">
            <a:noFill/>
            <a:miter lim="800000"/>
            <a:headEnd/>
            <a:tailEnd/>
          </a:ln>
          <a:effectLst/>
        </p:spPr>
        <p:txBody>
          <a:bodyPr lIns="18000" tIns="18000" rIns="18000" bIns="18000">
            <a:spAutoFit/>
          </a:bodyPr>
          <a:lstStyle/>
          <a:p>
            <a:r>
              <a:rPr lang="en-GB" sz="1400" b="1" smtClean="0">
                <a:solidFill>
                  <a:srgbClr val="FFFFFF"/>
                </a:solidFill>
                <a:latin typeface="Arial"/>
              </a:rPr>
              <a:t>Assumed Streamlines (b &gt; L</a:t>
            </a:r>
            <a:r>
              <a:rPr lang="en-GB" sz="1400" b="1" baseline="-25000" smtClean="0">
                <a:solidFill>
                  <a:srgbClr val="FFFFFF"/>
                </a:solidFill>
                <a:latin typeface="Arial"/>
              </a:rPr>
              <a:t>opt</a:t>
            </a:r>
            <a:r>
              <a:rPr lang="en-GB" sz="1400" b="1" smtClean="0">
                <a:solidFill>
                  <a:srgbClr val="FFFFFF"/>
                </a:solidFill>
                <a:latin typeface="Arial"/>
              </a:rPr>
              <a:t>)</a:t>
            </a:r>
            <a:endParaRPr lang="en-GB" sz="1400" b="1">
              <a:solidFill>
                <a:srgbClr val="FFFFFF"/>
              </a:solidFill>
              <a:latin typeface="Arial"/>
            </a:endParaRPr>
          </a:p>
        </p:txBody>
      </p:sp>
      <p:sp>
        <p:nvSpPr>
          <p:cNvPr id="8" name="Text Box 8"/>
          <p:cNvSpPr txBox="1">
            <a:spLocks noChangeArrowheads="1"/>
          </p:cNvSpPr>
          <p:nvPr/>
        </p:nvSpPr>
        <p:spPr bwMode="auto">
          <a:xfrm>
            <a:off x="5392811" y="6023124"/>
            <a:ext cx="2836863" cy="251795"/>
          </a:xfrm>
          <a:prstGeom prst="rect">
            <a:avLst/>
          </a:prstGeom>
          <a:noFill/>
          <a:ln w="38100">
            <a:noFill/>
            <a:miter lim="800000"/>
            <a:headEnd/>
            <a:tailEnd/>
          </a:ln>
          <a:effectLst/>
        </p:spPr>
        <p:txBody>
          <a:bodyPr lIns="18000" tIns="18000" rIns="18000" bIns="18000">
            <a:spAutoFit/>
          </a:bodyPr>
          <a:lstStyle/>
          <a:p>
            <a:r>
              <a:rPr lang="en-GB" sz="1400" b="1" smtClean="0">
                <a:solidFill>
                  <a:srgbClr val="FFFFFF"/>
                </a:solidFill>
                <a:latin typeface="Arial"/>
              </a:rPr>
              <a:t>Assumed Streamlines (b &lt; L</a:t>
            </a:r>
            <a:r>
              <a:rPr lang="en-GB" sz="1400" b="1" baseline="-25000" smtClean="0">
                <a:solidFill>
                  <a:srgbClr val="FFFFFF"/>
                </a:solidFill>
                <a:latin typeface="Arial"/>
              </a:rPr>
              <a:t>opt</a:t>
            </a:r>
            <a:r>
              <a:rPr lang="en-GB" sz="1400" b="1" smtClean="0">
                <a:solidFill>
                  <a:srgbClr val="FFFFFF"/>
                </a:solidFill>
                <a:latin typeface="Arial"/>
              </a:rPr>
              <a:t>)</a:t>
            </a:r>
            <a:endParaRPr lang="en-GB" sz="1400" b="1">
              <a:solidFill>
                <a:srgbClr val="FFFFFF"/>
              </a:solidFill>
              <a:latin typeface="Arial"/>
            </a:endParaRPr>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FHWA WSPRO ( Geometry and Loss Factors)</a:t>
            </a:r>
          </a:p>
          <a:p>
            <a:pPr marL="0" indent="0">
              <a:buNone/>
            </a:pPr>
            <a:endParaRPr lang="en-GB" dirty="0"/>
          </a:p>
        </p:txBody>
      </p:sp>
      <p:pic>
        <p:nvPicPr>
          <p:cNvPr id="4" name="Picture 2"/>
          <p:cNvPicPr>
            <a:picLocks noChangeAspect="1" noChangeArrowheads="1"/>
          </p:cNvPicPr>
          <p:nvPr/>
        </p:nvPicPr>
        <p:blipFill>
          <a:blip r:embed="rId2"/>
          <a:srcRect l="41344" t="20694" r="42821" b="73904"/>
          <a:stretch>
            <a:fillRect/>
          </a:stretch>
        </p:blipFill>
        <p:spPr bwMode="auto">
          <a:xfrm>
            <a:off x="2859336" y="1700808"/>
            <a:ext cx="2387600" cy="611187"/>
          </a:xfrm>
          <a:prstGeom prst="rect">
            <a:avLst/>
          </a:prstGeom>
          <a:noFill/>
          <a:ln w="9525">
            <a:noFill/>
            <a:miter lim="800000"/>
            <a:headEnd/>
            <a:tailEnd/>
          </a:ln>
          <a:effectLst/>
        </p:spPr>
      </p:pic>
      <p:sp>
        <p:nvSpPr>
          <p:cNvPr id="5" name="Line 3"/>
          <p:cNvSpPr>
            <a:spLocks noChangeShapeType="1"/>
          </p:cNvSpPr>
          <p:nvPr/>
        </p:nvSpPr>
        <p:spPr bwMode="auto">
          <a:xfrm>
            <a:off x="3486398" y="2216745"/>
            <a:ext cx="0" cy="584200"/>
          </a:xfrm>
          <a:prstGeom prst="line">
            <a:avLst/>
          </a:prstGeom>
          <a:noFill/>
          <a:ln w="28575">
            <a:solidFill>
              <a:schemeClr val="accent2"/>
            </a:solidFill>
            <a:round/>
            <a:headEnd/>
            <a:tailEnd type="triangle" w="med" len="med"/>
          </a:ln>
          <a:effectLst/>
        </p:spPr>
        <p:txBody>
          <a:bodyPr/>
          <a:lstStyle/>
          <a:p>
            <a:endParaRPr lang="da-DK"/>
          </a:p>
        </p:txBody>
      </p:sp>
      <p:sp>
        <p:nvSpPr>
          <p:cNvPr id="6" name="Rectangle 4"/>
          <p:cNvSpPr>
            <a:spLocks noChangeArrowheads="1"/>
          </p:cNvSpPr>
          <p:nvPr/>
        </p:nvSpPr>
        <p:spPr bwMode="auto">
          <a:xfrm>
            <a:off x="3049836" y="1927820"/>
            <a:ext cx="866775" cy="290513"/>
          </a:xfrm>
          <a:prstGeom prst="rect">
            <a:avLst/>
          </a:prstGeom>
          <a:noFill/>
          <a:ln w="28575">
            <a:solidFill>
              <a:schemeClr val="accent2"/>
            </a:solidFill>
            <a:miter lim="800000"/>
            <a:headEnd/>
            <a:tailEnd/>
          </a:ln>
          <a:effectLst/>
        </p:spPr>
        <p:txBody>
          <a:bodyPr wrap="none" anchor="ctr"/>
          <a:lstStyle/>
          <a:p>
            <a:endParaRPr lang="da-DK"/>
          </a:p>
        </p:txBody>
      </p:sp>
      <p:pic>
        <p:nvPicPr>
          <p:cNvPr id="7" name="Picture 5"/>
          <p:cNvPicPr>
            <a:picLocks noChangeAspect="1" noChangeArrowheads="1"/>
          </p:cNvPicPr>
          <p:nvPr/>
        </p:nvPicPr>
        <p:blipFill>
          <a:blip r:embed="rId3"/>
          <a:srcRect/>
          <a:stretch>
            <a:fillRect/>
          </a:stretch>
        </p:blipFill>
        <p:spPr bwMode="auto">
          <a:xfrm>
            <a:off x="4040436" y="2818408"/>
            <a:ext cx="4675187" cy="3490912"/>
          </a:xfrm>
          <a:prstGeom prst="rect">
            <a:avLst/>
          </a:prstGeom>
          <a:noFill/>
          <a:ln w="9525">
            <a:noFill/>
            <a:miter lim="800000"/>
            <a:headEnd/>
            <a:tailEnd/>
          </a:ln>
          <a:effectLst/>
        </p:spPr>
      </p:pic>
      <p:pic>
        <p:nvPicPr>
          <p:cNvPr id="8" name="Picture 6"/>
          <p:cNvPicPr>
            <a:picLocks noChangeAspect="1" noChangeArrowheads="1"/>
          </p:cNvPicPr>
          <p:nvPr/>
        </p:nvPicPr>
        <p:blipFill>
          <a:blip r:embed="rId4"/>
          <a:srcRect/>
          <a:stretch>
            <a:fillRect/>
          </a:stretch>
        </p:blipFill>
        <p:spPr bwMode="auto">
          <a:xfrm>
            <a:off x="395536" y="2807295"/>
            <a:ext cx="3438525" cy="3495675"/>
          </a:xfrm>
          <a:prstGeom prst="rect">
            <a:avLst/>
          </a:prstGeom>
          <a:noFill/>
          <a:ln w="9525">
            <a:noFill/>
            <a:miter lim="800000"/>
            <a:headEnd/>
            <a:tailEnd/>
          </a:ln>
          <a:effectLst/>
        </p:spPr>
      </p:pic>
      <p:sp>
        <p:nvSpPr>
          <p:cNvPr id="9" name="Line 9"/>
          <p:cNvSpPr>
            <a:spLocks noChangeShapeType="1"/>
          </p:cNvSpPr>
          <p:nvPr/>
        </p:nvSpPr>
        <p:spPr bwMode="auto">
          <a:xfrm>
            <a:off x="4413498" y="2216745"/>
            <a:ext cx="0" cy="584200"/>
          </a:xfrm>
          <a:prstGeom prst="line">
            <a:avLst/>
          </a:prstGeom>
          <a:noFill/>
          <a:ln w="28575">
            <a:solidFill>
              <a:schemeClr val="accent2"/>
            </a:solidFill>
            <a:round/>
            <a:headEnd/>
            <a:tailEnd type="triangle" w="med" len="med"/>
          </a:ln>
          <a:effectLst/>
        </p:spPr>
        <p:txBody>
          <a:bodyPr/>
          <a:lstStyle/>
          <a:p>
            <a:endParaRPr lang="da-DK"/>
          </a:p>
        </p:txBody>
      </p:sp>
      <p:sp>
        <p:nvSpPr>
          <p:cNvPr id="10" name="Rectangle 10"/>
          <p:cNvSpPr>
            <a:spLocks noChangeArrowheads="1"/>
          </p:cNvSpPr>
          <p:nvPr/>
        </p:nvSpPr>
        <p:spPr bwMode="auto">
          <a:xfrm>
            <a:off x="3976936" y="1927820"/>
            <a:ext cx="866775" cy="290513"/>
          </a:xfrm>
          <a:prstGeom prst="rect">
            <a:avLst/>
          </a:prstGeom>
          <a:noFill/>
          <a:ln w="28575">
            <a:solidFill>
              <a:schemeClr val="accent2"/>
            </a:solidFill>
            <a:miter lim="800000"/>
            <a:headEnd/>
            <a:tailEnd/>
          </a:ln>
          <a:effectLst/>
        </p:spPr>
        <p:txBody>
          <a:bodyPr wrap="none" anchor="ctr"/>
          <a:lstStyle/>
          <a:p>
            <a:endParaRPr lang="da-DK"/>
          </a:p>
        </p:txBody>
      </p:sp>
      <p:sp>
        <p:nvSpPr>
          <p:cNvPr id="11" name="Rectangle 11"/>
          <p:cNvSpPr>
            <a:spLocks noChangeArrowheads="1"/>
          </p:cNvSpPr>
          <p:nvPr/>
        </p:nvSpPr>
        <p:spPr bwMode="auto">
          <a:xfrm>
            <a:off x="484436" y="3197820"/>
            <a:ext cx="1628775" cy="938213"/>
          </a:xfrm>
          <a:prstGeom prst="rect">
            <a:avLst/>
          </a:prstGeom>
          <a:noFill/>
          <a:ln w="28575">
            <a:solidFill>
              <a:schemeClr val="accent2"/>
            </a:solidFill>
            <a:miter lim="800000"/>
            <a:headEnd/>
            <a:tailEnd/>
          </a:ln>
          <a:effectLst/>
        </p:spPr>
        <p:txBody>
          <a:bodyPr wrap="none" anchor="ctr"/>
          <a:lstStyle/>
          <a:p>
            <a:endParaRPr lang="da-DK"/>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53377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Submergence Methods</a:t>
            </a:r>
          </a:p>
          <a:p>
            <a:pPr marL="0" indent="0">
              <a:buNone/>
            </a:pPr>
            <a:endParaRPr lang="en-GB" dirty="0"/>
          </a:p>
        </p:txBody>
      </p:sp>
      <p:pic>
        <p:nvPicPr>
          <p:cNvPr id="4" name="Picture 4"/>
          <p:cNvPicPr>
            <a:picLocks noChangeAspect="1" noChangeArrowheads="1"/>
          </p:cNvPicPr>
          <p:nvPr/>
        </p:nvPicPr>
        <p:blipFill>
          <a:blip r:embed="rId2"/>
          <a:srcRect l="41344" t="26112" r="14397" b="64050"/>
          <a:stretch>
            <a:fillRect/>
          </a:stretch>
        </p:blipFill>
        <p:spPr bwMode="auto">
          <a:xfrm>
            <a:off x="418778" y="3586386"/>
            <a:ext cx="4316413" cy="719137"/>
          </a:xfrm>
          <a:prstGeom prst="rect">
            <a:avLst/>
          </a:prstGeom>
          <a:noFill/>
          <a:ln w="9525">
            <a:noFill/>
            <a:miter lim="800000"/>
            <a:headEnd/>
            <a:tailEnd/>
          </a:ln>
          <a:effectLst/>
        </p:spPr>
      </p:pic>
      <p:sp>
        <p:nvSpPr>
          <p:cNvPr id="5" name="Rectangle 5"/>
          <p:cNvSpPr>
            <a:spLocks noChangeArrowheads="1"/>
          </p:cNvSpPr>
          <p:nvPr/>
        </p:nvSpPr>
        <p:spPr bwMode="auto">
          <a:xfrm>
            <a:off x="323528" y="2041748"/>
            <a:ext cx="7404100" cy="3557588"/>
          </a:xfrm>
          <a:prstGeom prst="rect">
            <a:avLst/>
          </a:prstGeom>
          <a:noFill/>
          <a:ln w="9525">
            <a:noFill/>
            <a:miter lim="800000"/>
            <a:headEnd/>
            <a:tailEnd/>
          </a:ln>
          <a:effectLst/>
        </p:spPr>
        <p:txBody>
          <a:bodyPr>
            <a:spAutoFit/>
          </a:bodyPr>
          <a:lstStyle/>
          <a:p>
            <a:r>
              <a:rPr lang="en-GB" sz="1800" b="1" dirty="0">
                <a:solidFill>
                  <a:srgbClr val="FFFFFF"/>
                </a:solidFill>
                <a:latin typeface="Arial" charset="0"/>
              </a:rPr>
              <a:t>Flow Contacts the Underside of the Bridge</a:t>
            </a:r>
            <a:br>
              <a:rPr lang="en-GB" sz="1800" b="1" dirty="0">
                <a:solidFill>
                  <a:srgbClr val="FFFFFF"/>
                </a:solidFill>
                <a:latin typeface="Arial" charset="0"/>
              </a:rPr>
            </a:br>
            <a:r>
              <a:rPr lang="en-GB" sz="1800" b="1" dirty="0">
                <a:solidFill>
                  <a:srgbClr val="FFFFFF"/>
                </a:solidFill>
                <a:latin typeface="Arial" charset="0"/>
              </a:rPr>
              <a:t>(Soffit), Free Surface Flow cannot Exist</a:t>
            </a:r>
            <a:br>
              <a:rPr lang="en-GB" sz="1800" b="1" dirty="0">
                <a:solidFill>
                  <a:srgbClr val="FFFFFF"/>
                </a:solidFill>
                <a:latin typeface="Arial" charset="0"/>
              </a:rPr>
            </a:br>
            <a:r>
              <a:rPr lang="en-GB" sz="1800" b="1" dirty="0">
                <a:solidFill>
                  <a:srgbClr val="FFFFFF"/>
                </a:solidFill>
                <a:latin typeface="Arial" charset="0"/>
              </a:rPr>
              <a:t>and Pressure Flow is Established:</a:t>
            </a:r>
            <a:endParaRPr lang="da-DK" sz="1800" b="1"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r>
              <a:rPr lang="da-DK" sz="1800" dirty="0">
                <a:solidFill>
                  <a:srgbClr val="FFFFFF"/>
                </a:solidFill>
                <a:latin typeface="Arial" charset="0"/>
              </a:rPr>
              <a:t>FHWA WSPRO</a:t>
            </a:r>
          </a:p>
          <a:p>
            <a:pPr>
              <a:spcBef>
                <a:spcPct val="20000"/>
              </a:spcBef>
            </a:pPr>
            <a:endParaRPr lang="da-DK" sz="1800"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r>
              <a:rPr lang="da-DK" sz="1800" dirty="0" smtClean="0">
                <a:solidFill>
                  <a:srgbClr val="FFFFFF"/>
                </a:solidFill>
                <a:latin typeface="Arial" charset="0"/>
              </a:rPr>
              <a:t>MIKE 11 </a:t>
            </a:r>
            <a:r>
              <a:rPr lang="da-DK" sz="1800" dirty="0" err="1">
                <a:solidFill>
                  <a:srgbClr val="FFFFFF"/>
                </a:solidFill>
                <a:latin typeface="Arial" charset="0"/>
              </a:rPr>
              <a:t>Culvert</a:t>
            </a:r>
            <a:endParaRPr lang="da-DK" sz="1800"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r>
              <a:rPr lang="da-DK" sz="1800" dirty="0">
                <a:solidFill>
                  <a:srgbClr val="FFFFFF"/>
                </a:solidFill>
                <a:latin typeface="Arial" charset="0"/>
              </a:rPr>
              <a:t>Energy Equation</a:t>
            </a:r>
            <a:r>
              <a:rPr lang="en-US" sz="1800" dirty="0">
                <a:solidFill>
                  <a:srgbClr val="FFFFFF"/>
                </a:solidFill>
                <a:effectLst>
                  <a:outerShdw blurRad="38100" dist="38100" dir="2700000" algn="tl">
                    <a:srgbClr val="C0C0C0"/>
                  </a:outerShdw>
                </a:effectLst>
                <a:latin typeface="Arial" charset="0"/>
              </a:rPr>
              <a:t>  </a:t>
            </a:r>
          </a:p>
        </p:txBody>
      </p:sp>
      <p:pic>
        <p:nvPicPr>
          <p:cNvPr id="6" name="Picture 6"/>
          <p:cNvPicPr>
            <a:picLocks noChangeAspect="1" noChangeArrowheads="1"/>
          </p:cNvPicPr>
          <p:nvPr/>
        </p:nvPicPr>
        <p:blipFill>
          <a:blip r:embed="rId3"/>
          <a:srcRect l="41344" t="26112" r="14397" b="64050"/>
          <a:stretch>
            <a:fillRect/>
          </a:stretch>
        </p:blipFill>
        <p:spPr bwMode="auto">
          <a:xfrm>
            <a:off x="418778" y="4576986"/>
            <a:ext cx="4316413" cy="719137"/>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l="41344" t="26112" r="14397" b="64050"/>
          <a:stretch>
            <a:fillRect/>
          </a:stretch>
        </p:blipFill>
        <p:spPr bwMode="auto">
          <a:xfrm>
            <a:off x="418778" y="5580286"/>
            <a:ext cx="4316413" cy="719137"/>
          </a:xfrm>
          <a:prstGeom prst="rect">
            <a:avLst/>
          </a:prstGeom>
          <a:noFill/>
          <a:ln w="9525">
            <a:noFill/>
            <a:miter lim="800000"/>
            <a:headEnd/>
            <a:tailEnd/>
          </a:ln>
          <a:effectLst/>
        </p:spPr>
      </p:pic>
      <p:pic>
        <p:nvPicPr>
          <p:cNvPr id="8" name="Picture 8"/>
          <p:cNvPicPr>
            <a:picLocks noChangeAspect="1" noChangeArrowheads="1"/>
          </p:cNvPicPr>
          <p:nvPr/>
        </p:nvPicPr>
        <p:blipFill>
          <a:blip r:embed="rId5"/>
          <a:srcRect/>
          <a:stretch>
            <a:fillRect/>
          </a:stretch>
        </p:blipFill>
        <p:spPr bwMode="auto">
          <a:xfrm>
            <a:off x="5751191" y="3808636"/>
            <a:ext cx="2763837" cy="2676525"/>
          </a:xfrm>
          <a:prstGeom prst="rect">
            <a:avLst/>
          </a:prstGeom>
          <a:noFill/>
          <a:ln w="9525">
            <a:noFill/>
            <a:miter lim="800000"/>
            <a:headEnd/>
            <a:tailEnd/>
          </a:ln>
          <a:effectLst/>
        </p:spPr>
      </p:pic>
      <p:sp>
        <p:nvSpPr>
          <p:cNvPr id="9" name="Rectangle 9"/>
          <p:cNvSpPr>
            <a:spLocks noChangeArrowheads="1"/>
          </p:cNvSpPr>
          <p:nvPr/>
        </p:nvSpPr>
        <p:spPr bwMode="auto">
          <a:xfrm>
            <a:off x="3976366" y="5689823"/>
            <a:ext cx="638175" cy="290513"/>
          </a:xfrm>
          <a:prstGeom prst="rect">
            <a:avLst/>
          </a:prstGeom>
          <a:noFill/>
          <a:ln w="28575">
            <a:solidFill>
              <a:schemeClr val="accent2"/>
            </a:solidFill>
            <a:miter lim="800000"/>
            <a:headEnd/>
            <a:tailEnd/>
          </a:ln>
          <a:effectLst/>
        </p:spPr>
        <p:txBody>
          <a:bodyPr wrap="none" anchor="ctr"/>
          <a:lstStyle/>
          <a:p>
            <a:endParaRPr lang="da-DK"/>
          </a:p>
        </p:txBody>
      </p:sp>
      <p:sp>
        <p:nvSpPr>
          <p:cNvPr id="10" name="Line 10"/>
          <p:cNvSpPr>
            <a:spLocks noChangeShapeType="1"/>
          </p:cNvSpPr>
          <p:nvPr/>
        </p:nvSpPr>
        <p:spPr bwMode="auto">
          <a:xfrm>
            <a:off x="4616128" y="5851748"/>
            <a:ext cx="1117600" cy="0"/>
          </a:xfrm>
          <a:prstGeom prst="line">
            <a:avLst/>
          </a:prstGeom>
          <a:noFill/>
          <a:ln w="28575">
            <a:solidFill>
              <a:schemeClr val="accent2"/>
            </a:solidFill>
            <a:round/>
            <a:headEnd/>
            <a:tailEnd type="triangle" w="med" len="med"/>
          </a:ln>
          <a:effectLst/>
        </p:spPr>
        <p:txBody>
          <a:bodyPr/>
          <a:lstStyle/>
          <a:p>
            <a:endParaRPr lang="da-DK"/>
          </a:p>
        </p:txBody>
      </p:sp>
      <p:sp>
        <p:nvSpPr>
          <p:cNvPr id="11" name="Rectangle 11"/>
          <p:cNvSpPr>
            <a:spLocks noChangeArrowheads="1"/>
          </p:cNvSpPr>
          <p:nvPr/>
        </p:nvSpPr>
        <p:spPr bwMode="auto">
          <a:xfrm>
            <a:off x="3989066" y="3695923"/>
            <a:ext cx="638175" cy="290513"/>
          </a:xfrm>
          <a:prstGeom prst="rect">
            <a:avLst/>
          </a:prstGeom>
          <a:noFill/>
          <a:ln w="28575">
            <a:solidFill>
              <a:schemeClr val="accent2"/>
            </a:solidFill>
            <a:miter lim="800000"/>
            <a:headEnd/>
            <a:tailEnd/>
          </a:ln>
          <a:effectLst/>
        </p:spPr>
        <p:txBody>
          <a:bodyPr wrap="none" anchor="ctr"/>
          <a:lstStyle/>
          <a:p>
            <a:endParaRPr lang="da-DK"/>
          </a:p>
        </p:txBody>
      </p:sp>
      <p:pic>
        <p:nvPicPr>
          <p:cNvPr id="12" name="Picture 12"/>
          <p:cNvPicPr>
            <a:picLocks noChangeAspect="1" noChangeArrowheads="1"/>
          </p:cNvPicPr>
          <p:nvPr/>
        </p:nvPicPr>
        <p:blipFill>
          <a:blip r:embed="rId6"/>
          <a:srcRect/>
          <a:stretch>
            <a:fillRect/>
          </a:stretch>
        </p:blipFill>
        <p:spPr bwMode="auto">
          <a:xfrm>
            <a:off x="5759128" y="1052736"/>
            <a:ext cx="2749550" cy="2662237"/>
          </a:xfrm>
          <a:prstGeom prst="rect">
            <a:avLst/>
          </a:prstGeom>
          <a:noFill/>
          <a:ln w="9525">
            <a:noFill/>
            <a:miter lim="800000"/>
            <a:headEnd/>
            <a:tailEnd/>
          </a:ln>
          <a:effectLst/>
        </p:spPr>
      </p:pic>
      <p:sp>
        <p:nvSpPr>
          <p:cNvPr id="13" name="Freeform 13"/>
          <p:cNvSpPr>
            <a:spLocks/>
          </p:cNvSpPr>
          <p:nvPr/>
        </p:nvSpPr>
        <p:spPr bwMode="auto">
          <a:xfrm>
            <a:off x="4641528" y="2473548"/>
            <a:ext cx="1117600" cy="1371600"/>
          </a:xfrm>
          <a:custGeom>
            <a:avLst/>
            <a:gdLst/>
            <a:ahLst/>
            <a:cxnLst>
              <a:cxn ang="0">
                <a:pos x="0" y="864"/>
              </a:cxn>
              <a:cxn ang="0">
                <a:pos x="296" y="864"/>
              </a:cxn>
              <a:cxn ang="0">
                <a:pos x="296" y="0"/>
              </a:cxn>
              <a:cxn ang="0">
                <a:pos x="704" y="0"/>
              </a:cxn>
            </a:cxnLst>
            <a:rect l="0" t="0" r="r" b="b"/>
            <a:pathLst>
              <a:path w="704" h="864">
                <a:moveTo>
                  <a:pt x="0" y="864"/>
                </a:moveTo>
                <a:lnTo>
                  <a:pt x="296" y="864"/>
                </a:lnTo>
                <a:lnTo>
                  <a:pt x="296" y="0"/>
                </a:lnTo>
                <a:lnTo>
                  <a:pt x="704" y="0"/>
                </a:lnTo>
              </a:path>
            </a:pathLst>
          </a:custGeom>
          <a:noFill/>
          <a:ln w="28575">
            <a:solidFill>
              <a:schemeClr val="accent2"/>
            </a:solidFill>
            <a:round/>
            <a:headEnd type="none" w="med" len="med"/>
            <a:tailEnd type="triangle" w="med" len="med"/>
          </a:ln>
          <a:effectLst/>
        </p:spPr>
        <p:txBody>
          <a:bodyPr/>
          <a:lstStyle/>
          <a:p>
            <a:endParaRPr lang="da-DK"/>
          </a:p>
        </p:txBody>
      </p:sp>
      <p:sp>
        <p:nvSpPr>
          <p:cNvPr id="14" name="Text Box 14"/>
          <p:cNvSpPr txBox="1">
            <a:spLocks noChangeArrowheads="1"/>
          </p:cNvSpPr>
          <p:nvPr/>
        </p:nvSpPr>
        <p:spPr bwMode="auto">
          <a:xfrm>
            <a:off x="6248078" y="2448148"/>
            <a:ext cx="1916113" cy="304800"/>
          </a:xfrm>
          <a:prstGeom prst="rect">
            <a:avLst/>
          </a:prstGeom>
          <a:noFill/>
          <a:ln w="9525">
            <a:noFill/>
            <a:miter lim="800000"/>
            <a:headEnd/>
            <a:tailEnd/>
          </a:ln>
          <a:effectLst/>
        </p:spPr>
        <p:txBody>
          <a:bodyPr>
            <a:spAutoFit/>
          </a:bodyPr>
          <a:lstStyle/>
          <a:p>
            <a:r>
              <a:rPr lang="en-GB" sz="1400" b="1" smtClean="0">
                <a:solidFill>
                  <a:srgbClr val="FFFFFF"/>
                </a:solidFill>
                <a:latin typeface="Arial"/>
              </a:rPr>
              <a:t>Cd for Orifice Flow</a:t>
            </a:r>
            <a:endParaRPr lang="en-GB" sz="1400" b="1" dirty="0">
              <a:solidFill>
                <a:srgbClr val="FFFFFF"/>
              </a:solidFill>
              <a:latin typeface="Arial"/>
            </a:endParaRPr>
          </a:p>
        </p:txBody>
      </p:sp>
      <p:sp>
        <p:nvSpPr>
          <p:cNvPr id="15" name="Footer Placeholder 1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310948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FHWA WSPRO Submergence</a:t>
            </a:r>
          </a:p>
          <a:p>
            <a:pPr marL="0" indent="0">
              <a:buNone/>
            </a:pPr>
            <a:endParaRPr lang="en-GB" dirty="0"/>
          </a:p>
        </p:txBody>
      </p:sp>
      <p:sp>
        <p:nvSpPr>
          <p:cNvPr id="4" name="Rectangle 4"/>
          <p:cNvSpPr>
            <a:spLocks noChangeArrowheads="1"/>
          </p:cNvSpPr>
          <p:nvPr/>
        </p:nvSpPr>
        <p:spPr bwMode="auto">
          <a:xfrm>
            <a:off x="317500" y="2295996"/>
            <a:ext cx="1689100" cy="366713"/>
          </a:xfrm>
          <a:prstGeom prst="rect">
            <a:avLst/>
          </a:prstGeom>
          <a:noFill/>
          <a:ln w="9525">
            <a:noFill/>
            <a:miter lim="800000"/>
            <a:headEnd/>
            <a:tailEnd/>
          </a:ln>
          <a:effectLst/>
        </p:spPr>
        <p:txBody>
          <a:bodyPr>
            <a:spAutoFit/>
          </a:bodyPr>
          <a:lstStyle/>
          <a:p>
            <a:r>
              <a:rPr lang="en-GB" sz="1800">
                <a:solidFill>
                  <a:srgbClr val="FFFFFF"/>
                </a:solidFill>
                <a:latin typeface="Arial" charset="0"/>
              </a:rPr>
              <a:t>Orifice Flow</a:t>
            </a:r>
            <a:endParaRPr lang="en-US" sz="1800">
              <a:solidFill>
                <a:srgbClr val="FFFFFF"/>
              </a:solidFill>
              <a:effectLst>
                <a:outerShdw blurRad="38100" dist="38100" dir="2700000" algn="tl">
                  <a:srgbClr val="C0C0C0"/>
                </a:outerShdw>
              </a:effectLst>
              <a:latin typeface="Arial" charset="0"/>
            </a:endParaRPr>
          </a:p>
        </p:txBody>
      </p:sp>
      <p:pic>
        <p:nvPicPr>
          <p:cNvPr id="5" name="Picture 5" descr="orifice"/>
          <p:cNvPicPr>
            <a:picLocks noChangeAspect="1" noChangeArrowheads="1"/>
          </p:cNvPicPr>
          <p:nvPr/>
        </p:nvPicPr>
        <p:blipFill>
          <a:blip r:embed="rId2"/>
          <a:srcRect/>
          <a:stretch>
            <a:fillRect/>
          </a:stretch>
        </p:blipFill>
        <p:spPr bwMode="auto">
          <a:xfrm>
            <a:off x="317500" y="2664296"/>
            <a:ext cx="4656138" cy="2663825"/>
          </a:xfrm>
          <a:prstGeom prst="rect">
            <a:avLst/>
          </a:prstGeom>
          <a:noFill/>
          <a:ln w="9525">
            <a:solidFill>
              <a:schemeClr val="tx1"/>
            </a:solidFill>
            <a:miter lim="800000"/>
            <a:headEnd/>
            <a:tailEnd/>
          </a:ln>
        </p:spPr>
      </p:pic>
      <p:pic>
        <p:nvPicPr>
          <p:cNvPr id="6" name="Picture 6" descr="Orifice_sub"/>
          <p:cNvPicPr>
            <a:picLocks noChangeAspect="1" noChangeArrowheads="1"/>
          </p:cNvPicPr>
          <p:nvPr/>
        </p:nvPicPr>
        <p:blipFill>
          <a:blip r:embed="rId3"/>
          <a:srcRect b="2223"/>
          <a:stretch>
            <a:fillRect/>
          </a:stretch>
        </p:blipFill>
        <p:spPr bwMode="auto">
          <a:xfrm>
            <a:off x="4318000" y="1660996"/>
            <a:ext cx="4559300" cy="2847975"/>
          </a:xfrm>
          <a:prstGeom prst="rect">
            <a:avLst/>
          </a:prstGeom>
          <a:noFill/>
          <a:ln w="9525">
            <a:solidFill>
              <a:schemeClr val="tx1"/>
            </a:solidFill>
            <a:miter lim="800000"/>
            <a:headEnd/>
            <a:tailEnd/>
          </a:ln>
        </p:spPr>
      </p:pic>
      <p:pic>
        <p:nvPicPr>
          <p:cNvPr id="7" name="Picture 7" descr="Orifice_eqn"/>
          <p:cNvPicPr>
            <a:picLocks noChangeAspect="1" noChangeArrowheads="1"/>
          </p:cNvPicPr>
          <p:nvPr/>
        </p:nvPicPr>
        <p:blipFill>
          <a:blip r:embed="rId4"/>
          <a:srcRect b="26997"/>
          <a:stretch>
            <a:fillRect/>
          </a:stretch>
        </p:blipFill>
        <p:spPr bwMode="auto">
          <a:xfrm>
            <a:off x="317500" y="5407496"/>
            <a:ext cx="3727450" cy="596900"/>
          </a:xfrm>
          <a:prstGeom prst="rect">
            <a:avLst/>
          </a:prstGeom>
          <a:solidFill>
            <a:schemeClr val="bg2"/>
          </a:solidFill>
          <a:ln w="9525">
            <a:noFill/>
            <a:miter lim="800000"/>
            <a:headEnd/>
            <a:tailEnd/>
          </a:ln>
        </p:spPr>
      </p:pic>
      <p:sp>
        <p:nvSpPr>
          <p:cNvPr id="8" name="Rectangle 8"/>
          <p:cNvSpPr>
            <a:spLocks noChangeArrowheads="1"/>
          </p:cNvSpPr>
          <p:nvPr/>
        </p:nvSpPr>
        <p:spPr bwMode="auto">
          <a:xfrm>
            <a:off x="6299200" y="1305396"/>
            <a:ext cx="2705100" cy="366713"/>
          </a:xfrm>
          <a:prstGeom prst="rect">
            <a:avLst/>
          </a:prstGeom>
          <a:noFill/>
          <a:ln w="9525">
            <a:noFill/>
            <a:miter lim="800000"/>
            <a:headEnd/>
            <a:tailEnd/>
          </a:ln>
          <a:effectLst/>
        </p:spPr>
        <p:txBody>
          <a:bodyPr>
            <a:spAutoFit/>
          </a:bodyPr>
          <a:lstStyle/>
          <a:p>
            <a:r>
              <a:rPr lang="en-GB" sz="1800">
                <a:solidFill>
                  <a:srgbClr val="FFFFFF"/>
                </a:solidFill>
                <a:latin typeface="Arial" charset="0"/>
              </a:rPr>
              <a:t>Submerged Orifice Flow</a:t>
            </a:r>
            <a:endParaRPr lang="en-US" sz="1800">
              <a:solidFill>
                <a:srgbClr val="FFFFFF"/>
              </a:solidFill>
              <a:effectLst>
                <a:outerShdw blurRad="38100" dist="38100" dir="2700000" algn="tl">
                  <a:srgbClr val="C0C0C0"/>
                </a:outerShdw>
              </a:effectLst>
              <a:latin typeface="Arial" charset="0"/>
            </a:endParaRPr>
          </a:p>
        </p:txBody>
      </p:sp>
      <p:pic>
        <p:nvPicPr>
          <p:cNvPr id="9" name="Picture 9" descr="Orifice_sub_eqn"/>
          <p:cNvPicPr>
            <a:picLocks noChangeAspect="1" noChangeArrowheads="1"/>
          </p:cNvPicPr>
          <p:nvPr/>
        </p:nvPicPr>
        <p:blipFill>
          <a:blip r:embed="rId5"/>
          <a:srcRect/>
          <a:stretch>
            <a:fillRect/>
          </a:stretch>
        </p:blipFill>
        <p:spPr bwMode="auto">
          <a:xfrm>
            <a:off x="6451600" y="4585171"/>
            <a:ext cx="2413000" cy="1508125"/>
          </a:xfrm>
          <a:prstGeom prst="rect">
            <a:avLst/>
          </a:prstGeom>
          <a:solidFill>
            <a:srgbClr val="AFFFFF"/>
          </a:solidFill>
        </p:spPr>
      </p:pic>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Overflow Methods</a:t>
            </a:r>
          </a:p>
          <a:p>
            <a:pPr marL="0" indent="0">
              <a:buNone/>
            </a:pPr>
            <a:endParaRPr lang="en-GB" dirty="0"/>
          </a:p>
        </p:txBody>
      </p:sp>
      <p:sp>
        <p:nvSpPr>
          <p:cNvPr id="4" name="Rectangle 4"/>
          <p:cNvSpPr>
            <a:spLocks noChangeArrowheads="1"/>
          </p:cNvSpPr>
          <p:nvPr/>
        </p:nvSpPr>
        <p:spPr bwMode="auto">
          <a:xfrm>
            <a:off x="368944" y="1916832"/>
            <a:ext cx="7404100" cy="2897188"/>
          </a:xfrm>
          <a:prstGeom prst="rect">
            <a:avLst/>
          </a:prstGeom>
          <a:noFill/>
          <a:ln w="9525">
            <a:noFill/>
            <a:miter lim="800000"/>
            <a:headEnd/>
            <a:tailEnd/>
          </a:ln>
          <a:effectLst/>
        </p:spPr>
        <p:txBody>
          <a:bodyPr>
            <a:spAutoFit/>
          </a:bodyPr>
          <a:lstStyle/>
          <a:p>
            <a:r>
              <a:rPr lang="en-GB" sz="1800" b="1" dirty="0">
                <a:solidFill>
                  <a:srgbClr val="FFFFFF"/>
                </a:solidFill>
                <a:latin typeface="Arial" charset="0"/>
              </a:rPr>
              <a:t>Three Methods for Overflow:</a:t>
            </a:r>
          </a:p>
          <a:p>
            <a:endParaRPr lang="en-GB" sz="1800" b="1" dirty="0">
              <a:solidFill>
                <a:srgbClr val="FFFFFF"/>
              </a:solidFill>
              <a:effectLst>
                <a:outerShdw blurRad="38100" dist="38100" dir="2700000" algn="tl">
                  <a:srgbClr val="C0C0C0"/>
                </a:outerShdw>
              </a:effectLst>
              <a:latin typeface="Arial" charset="0"/>
            </a:endParaRPr>
          </a:p>
          <a:p>
            <a:r>
              <a:rPr lang="da-DK" sz="1800" dirty="0">
                <a:solidFill>
                  <a:srgbClr val="FFFFFF"/>
                </a:solidFill>
                <a:latin typeface="Arial" charset="0"/>
              </a:rPr>
              <a:t>FHWA WSPRO</a:t>
            </a:r>
          </a:p>
          <a:p>
            <a:pPr>
              <a:spcBef>
                <a:spcPct val="20000"/>
              </a:spcBef>
            </a:pPr>
            <a:endParaRPr lang="da-DK" sz="1800"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r>
              <a:rPr lang="da-DK" sz="1800" dirty="0" smtClean="0">
                <a:solidFill>
                  <a:srgbClr val="FFFFFF"/>
                </a:solidFill>
                <a:latin typeface="Arial" charset="0"/>
              </a:rPr>
              <a:t>MIKE 11 </a:t>
            </a:r>
            <a:r>
              <a:rPr lang="da-DK" sz="1800" dirty="0" err="1">
                <a:solidFill>
                  <a:srgbClr val="FFFFFF"/>
                </a:solidFill>
                <a:latin typeface="Arial" charset="0"/>
              </a:rPr>
              <a:t>Weir</a:t>
            </a:r>
            <a:endParaRPr lang="da-DK" sz="1800"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endParaRPr lang="da-DK" sz="1800" dirty="0">
              <a:solidFill>
                <a:srgbClr val="FFFFFF"/>
              </a:solidFill>
              <a:latin typeface="Arial" charset="0"/>
            </a:endParaRPr>
          </a:p>
          <a:p>
            <a:pPr>
              <a:spcBef>
                <a:spcPct val="20000"/>
              </a:spcBef>
            </a:pPr>
            <a:r>
              <a:rPr lang="da-DK" sz="1800" dirty="0">
                <a:solidFill>
                  <a:srgbClr val="FFFFFF"/>
                </a:solidFill>
                <a:latin typeface="Arial" charset="0"/>
              </a:rPr>
              <a:t>Energy Equation</a:t>
            </a:r>
            <a:r>
              <a:rPr lang="en-US" sz="1800" dirty="0">
                <a:solidFill>
                  <a:srgbClr val="FFFFFF"/>
                </a:solidFill>
                <a:effectLst>
                  <a:outerShdw blurRad="38100" dist="38100" dir="2700000" algn="tl">
                    <a:srgbClr val="C0C0C0"/>
                  </a:outerShdw>
                </a:effectLst>
                <a:latin typeface="Arial" charset="0"/>
              </a:rPr>
              <a:t>  </a:t>
            </a:r>
          </a:p>
        </p:txBody>
      </p:sp>
      <p:pic>
        <p:nvPicPr>
          <p:cNvPr id="5" name="Picture 5"/>
          <p:cNvPicPr>
            <a:picLocks noChangeAspect="1" noChangeArrowheads="1"/>
          </p:cNvPicPr>
          <p:nvPr/>
        </p:nvPicPr>
        <p:blipFill>
          <a:blip r:embed="rId2"/>
          <a:srcRect l="41344" t="35966" r="14397" b="53705"/>
          <a:stretch>
            <a:fillRect/>
          </a:stretch>
        </p:blipFill>
        <p:spPr bwMode="auto">
          <a:xfrm>
            <a:off x="464194" y="2796307"/>
            <a:ext cx="4110038" cy="719138"/>
          </a:xfrm>
          <a:prstGeom prst="rect">
            <a:avLst/>
          </a:prstGeom>
          <a:noFill/>
          <a:ln w="9525">
            <a:noFill/>
            <a:miter lim="800000"/>
            <a:headEnd/>
            <a:tailEnd/>
          </a:ln>
          <a:effectLst/>
        </p:spPr>
      </p:pic>
      <p:pic>
        <p:nvPicPr>
          <p:cNvPr id="6" name="Picture 6"/>
          <p:cNvPicPr>
            <a:picLocks noChangeAspect="1" noChangeArrowheads="1"/>
          </p:cNvPicPr>
          <p:nvPr/>
        </p:nvPicPr>
        <p:blipFill>
          <a:blip r:embed="rId3"/>
          <a:srcRect l="41344" t="35966" r="14397" b="53705"/>
          <a:stretch>
            <a:fillRect/>
          </a:stretch>
        </p:blipFill>
        <p:spPr bwMode="auto">
          <a:xfrm>
            <a:off x="464194" y="3786907"/>
            <a:ext cx="4110038" cy="719138"/>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l="41344" t="35966" r="14397" b="53705"/>
          <a:stretch>
            <a:fillRect/>
          </a:stretch>
        </p:blipFill>
        <p:spPr bwMode="auto">
          <a:xfrm>
            <a:off x="464194" y="4802907"/>
            <a:ext cx="4110038" cy="719138"/>
          </a:xfrm>
          <a:prstGeom prst="rect">
            <a:avLst/>
          </a:prstGeom>
          <a:noFill/>
          <a:ln w="9525">
            <a:noFill/>
            <a:miter lim="800000"/>
            <a:headEnd/>
            <a:tailEnd/>
          </a:ln>
          <a:effectLst/>
        </p:spPr>
      </p:pic>
      <p:sp>
        <p:nvSpPr>
          <p:cNvPr id="8" name="Rectangle 8"/>
          <p:cNvSpPr>
            <a:spLocks noChangeArrowheads="1"/>
          </p:cNvSpPr>
          <p:nvPr/>
        </p:nvSpPr>
        <p:spPr bwMode="auto">
          <a:xfrm>
            <a:off x="3856682" y="3202707"/>
            <a:ext cx="587375" cy="239713"/>
          </a:xfrm>
          <a:prstGeom prst="rect">
            <a:avLst/>
          </a:prstGeom>
          <a:noFill/>
          <a:ln w="28575">
            <a:solidFill>
              <a:schemeClr val="accent2"/>
            </a:solidFill>
            <a:miter lim="800000"/>
            <a:headEnd/>
            <a:tailEnd/>
          </a:ln>
          <a:effectLst/>
        </p:spPr>
        <p:txBody>
          <a:bodyPr wrap="none" anchor="ctr"/>
          <a:lstStyle/>
          <a:p>
            <a:endParaRPr lang="da-DK"/>
          </a:p>
        </p:txBody>
      </p:sp>
      <p:sp>
        <p:nvSpPr>
          <p:cNvPr id="9" name="Text Box 9"/>
          <p:cNvSpPr txBox="1">
            <a:spLocks noChangeArrowheads="1"/>
          </p:cNvSpPr>
          <p:nvPr/>
        </p:nvSpPr>
        <p:spPr bwMode="auto">
          <a:xfrm>
            <a:off x="4236094" y="2234332"/>
            <a:ext cx="2411413" cy="304800"/>
          </a:xfrm>
          <a:prstGeom prst="rect">
            <a:avLst/>
          </a:prstGeom>
          <a:noFill/>
          <a:ln w="9525">
            <a:noFill/>
            <a:miter lim="800000"/>
            <a:headEnd/>
            <a:tailEnd/>
          </a:ln>
          <a:effectLst/>
        </p:spPr>
        <p:txBody>
          <a:bodyPr>
            <a:spAutoFit/>
          </a:bodyPr>
          <a:lstStyle/>
          <a:p>
            <a:r>
              <a:rPr lang="en-GB" sz="1400" b="1" smtClean="0">
                <a:solidFill>
                  <a:srgbClr val="FFFFFF"/>
                </a:solidFill>
                <a:latin typeface="Arial"/>
              </a:rPr>
              <a:t>Paved or Gravel Surface</a:t>
            </a:r>
            <a:endParaRPr lang="en-GB" sz="1400" b="1">
              <a:solidFill>
                <a:srgbClr val="FFFFFF"/>
              </a:solidFill>
              <a:latin typeface="Arial"/>
            </a:endParaRPr>
          </a:p>
        </p:txBody>
      </p:sp>
      <p:sp>
        <p:nvSpPr>
          <p:cNvPr id="10" name="Freeform 10"/>
          <p:cNvSpPr>
            <a:spLocks/>
          </p:cNvSpPr>
          <p:nvPr/>
        </p:nvSpPr>
        <p:spPr bwMode="auto">
          <a:xfrm>
            <a:off x="3518544" y="2386732"/>
            <a:ext cx="723900" cy="622300"/>
          </a:xfrm>
          <a:custGeom>
            <a:avLst/>
            <a:gdLst/>
            <a:ahLst/>
            <a:cxnLst>
              <a:cxn ang="0">
                <a:pos x="0" y="392"/>
              </a:cxn>
              <a:cxn ang="0">
                <a:pos x="0" y="0"/>
              </a:cxn>
              <a:cxn ang="0">
                <a:pos x="456" y="0"/>
              </a:cxn>
            </a:cxnLst>
            <a:rect l="0" t="0" r="r" b="b"/>
            <a:pathLst>
              <a:path w="456" h="392">
                <a:moveTo>
                  <a:pt x="0" y="392"/>
                </a:moveTo>
                <a:lnTo>
                  <a:pt x="0" y="0"/>
                </a:lnTo>
                <a:lnTo>
                  <a:pt x="456" y="0"/>
                </a:lnTo>
              </a:path>
            </a:pathLst>
          </a:custGeom>
          <a:noFill/>
          <a:ln w="28575">
            <a:solidFill>
              <a:schemeClr val="accent2"/>
            </a:solidFill>
            <a:round/>
            <a:headEnd type="none" w="med" len="med"/>
            <a:tailEnd type="triangle" w="med" len="med"/>
          </a:ln>
          <a:effectLst/>
        </p:spPr>
        <p:txBody>
          <a:bodyPr/>
          <a:lstStyle/>
          <a:p>
            <a:endParaRPr lang="da-DK"/>
          </a:p>
        </p:txBody>
      </p:sp>
      <p:sp>
        <p:nvSpPr>
          <p:cNvPr id="11" name="Line 11"/>
          <p:cNvSpPr>
            <a:spLocks noChangeShapeType="1"/>
          </p:cNvSpPr>
          <p:nvPr/>
        </p:nvSpPr>
        <p:spPr bwMode="auto">
          <a:xfrm>
            <a:off x="4471044" y="3326532"/>
            <a:ext cx="520700" cy="0"/>
          </a:xfrm>
          <a:prstGeom prst="line">
            <a:avLst/>
          </a:prstGeom>
          <a:noFill/>
          <a:ln w="28575">
            <a:solidFill>
              <a:schemeClr val="accent2"/>
            </a:solidFill>
            <a:round/>
            <a:headEnd/>
            <a:tailEnd type="triangle" w="med" len="med"/>
          </a:ln>
          <a:effectLst/>
        </p:spPr>
        <p:txBody>
          <a:bodyPr/>
          <a:lstStyle/>
          <a:p>
            <a:endParaRPr lang="da-DK"/>
          </a:p>
        </p:txBody>
      </p:sp>
      <p:sp>
        <p:nvSpPr>
          <p:cNvPr id="12" name="Text Box 12"/>
          <p:cNvSpPr txBox="1">
            <a:spLocks noChangeArrowheads="1"/>
          </p:cNvSpPr>
          <p:nvPr/>
        </p:nvSpPr>
        <p:spPr bwMode="auto">
          <a:xfrm>
            <a:off x="4985394" y="3186832"/>
            <a:ext cx="3084513" cy="523220"/>
          </a:xfrm>
          <a:prstGeom prst="rect">
            <a:avLst/>
          </a:prstGeom>
          <a:noFill/>
          <a:ln w="9525">
            <a:noFill/>
            <a:miter lim="800000"/>
            <a:headEnd/>
            <a:tailEnd/>
          </a:ln>
          <a:effectLst/>
        </p:spPr>
        <p:txBody>
          <a:bodyPr>
            <a:spAutoFit/>
          </a:bodyPr>
          <a:lstStyle/>
          <a:p>
            <a:r>
              <a:rPr lang="en-GB" sz="1400" b="1" smtClean="0">
                <a:solidFill>
                  <a:srgbClr val="FFFFFF"/>
                </a:solidFill>
                <a:latin typeface="Arial"/>
              </a:rPr>
              <a:t>Tables of Coefficient of Discharge and Submergence Factors</a:t>
            </a:r>
            <a:endParaRPr lang="en-GB" sz="1400" b="1">
              <a:solidFill>
                <a:srgbClr val="FFFFFF"/>
              </a:solidFill>
              <a:latin typeface="Arial"/>
            </a:endParaRPr>
          </a:p>
        </p:txBody>
      </p:sp>
      <p:sp>
        <p:nvSpPr>
          <p:cNvPr id="13" name="Text Box 13"/>
          <p:cNvSpPr txBox="1">
            <a:spLocks noChangeArrowheads="1"/>
          </p:cNvSpPr>
          <p:nvPr/>
        </p:nvSpPr>
        <p:spPr bwMode="auto">
          <a:xfrm>
            <a:off x="5317182" y="4996582"/>
            <a:ext cx="3143250" cy="1190625"/>
          </a:xfrm>
          <a:prstGeom prst="rect">
            <a:avLst/>
          </a:prstGeom>
          <a:noFill/>
          <a:ln w="28575">
            <a:noFill/>
            <a:miter lim="800000"/>
            <a:headEnd/>
            <a:tailEnd/>
          </a:ln>
          <a:effectLst/>
        </p:spPr>
        <p:txBody>
          <a:bodyPr>
            <a:spAutoFit/>
          </a:bodyPr>
          <a:lstStyle/>
          <a:p>
            <a:r>
              <a:rPr lang="en-GB" sz="1800" smtClean="0">
                <a:solidFill>
                  <a:schemeClr val="accent1"/>
                </a:solidFill>
                <a:latin typeface="Arial"/>
              </a:rPr>
              <a:t>MIKE 11 Iterates to Ensure that the Energy Loss is the Same for Underflow and Overflow Components</a:t>
            </a:r>
            <a:endParaRPr lang="en-GB" sz="1800">
              <a:solidFill>
                <a:schemeClr val="accent1"/>
              </a:solidFill>
              <a:latin typeface="Arial"/>
            </a:endParaRPr>
          </a:p>
        </p:txBody>
      </p:sp>
      <p:sp>
        <p:nvSpPr>
          <p:cNvPr id="14" name="Footer Placeholder 1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Pre-Processed Tables</a:t>
            </a:r>
          </a:p>
          <a:p>
            <a:pPr marL="0" indent="0">
              <a:buNone/>
            </a:pPr>
            <a:endParaRPr lang="en-GB" dirty="0"/>
          </a:p>
        </p:txBody>
      </p:sp>
      <p:sp>
        <p:nvSpPr>
          <p:cNvPr id="4" name="Rectangle 4"/>
          <p:cNvSpPr>
            <a:spLocks noChangeArrowheads="1"/>
          </p:cNvSpPr>
          <p:nvPr/>
        </p:nvSpPr>
        <p:spPr bwMode="auto">
          <a:xfrm>
            <a:off x="395536" y="1844824"/>
            <a:ext cx="7404100" cy="3113088"/>
          </a:xfrm>
          <a:prstGeom prst="rect">
            <a:avLst/>
          </a:prstGeom>
          <a:noFill/>
          <a:ln w="9525">
            <a:noFill/>
            <a:miter lim="800000"/>
            <a:headEnd/>
            <a:tailEnd/>
          </a:ln>
          <a:effectLst/>
        </p:spPr>
        <p:txBody>
          <a:bodyPr>
            <a:spAutoFit/>
          </a:bodyPr>
          <a:lstStyle/>
          <a:p>
            <a:r>
              <a:rPr lang="en-GB" sz="1800" b="1" dirty="0">
                <a:solidFill>
                  <a:srgbClr val="FFFFFF"/>
                </a:solidFill>
                <a:latin typeface="Arial" charset="0"/>
              </a:rPr>
              <a:t>Bridge Module Pre-Processes Physical Bridge</a:t>
            </a:r>
            <a:br>
              <a:rPr lang="en-GB" sz="1800" b="1" dirty="0">
                <a:solidFill>
                  <a:srgbClr val="FFFFFF"/>
                </a:solidFill>
                <a:latin typeface="Arial" charset="0"/>
              </a:rPr>
            </a:br>
            <a:r>
              <a:rPr lang="en-GB" sz="1800" b="1" dirty="0">
                <a:solidFill>
                  <a:srgbClr val="FFFFFF"/>
                </a:solidFill>
                <a:latin typeface="Arial" charset="0"/>
              </a:rPr>
              <a:t>Geometry and Parameters into H-Q-H Tables:</a:t>
            </a:r>
          </a:p>
          <a:p>
            <a:endParaRPr lang="en-GB" sz="1800" b="1" dirty="0">
              <a:solidFill>
                <a:srgbClr val="FFFFFF"/>
              </a:solidFill>
              <a:effectLst>
                <a:outerShdw blurRad="38100" dist="38100" dir="2700000" algn="tl">
                  <a:srgbClr val="C0C0C0"/>
                </a:outerShdw>
              </a:effectLst>
              <a:latin typeface="Arial" charset="0"/>
            </a:endParaRPr>
          </a:p>
          <a:p>
            <a:pPr>
              <a:buFontTx/>
              <a:buChar char="•"/>
            </a:pPr>
            <a:r>
              <a:rPr lang="da-DK" sz="1800" dirty="0">
                <a:solidFill>
                  <a:srgbClr val="FFFFFF"/>
                </a:solidFill>
                <a:latin typeface="Arial" charset="0"/>
              </a:rPr>
              <a:t>   DFS2 (Grid) Format</a:t>
            </a:r>
          </a:p>
          <a:p>
            <a:pPr>
              <a:buFontTx/>
              <a:buChar char="•"/>
            </a:pPr>
            <a:endParaRPr lang="da-DK" sz="1800" dirty="0">
              <a:solidFill>
                <a:srgbClr val="FFFFFF"/>
              </a:solidFill>
              <a:latin typeface="Arial" charset="0"/>
            </a:endParaRPr>
          </a:p>
          <a:p>
            <a:pPr>
              <a:buFontTx/>
              <a:buChar char="•"/>
            </a:pPr>
            <a:endParaRPr lang="da-DK" sz="1800" dirty="0">
              <a:solidFill>
                <a:srgbClr val="FFFFFF"/>
              </a:solidFill>
              <a:latin typeface="Arial" charset="0"/>
            </a:endParaRPr>
          </a:p>
          <a:p>
            <a:pPr>
              <a:buFontTx/>
              <a:buChar char="•"/>
            </a:pPr>
            <a:endParaRPr lang="da-DK" sz="1800" dirty="0">
              <a:solidFill>
                <a:srgbClr val="FFFFFF"/>
              </a:solidFill>
              <a:latin typeface="Arial" charset="0"/>
            </a:endParaRPr>
          </a:p>
          <a:p>
            <a:pPr>
              <a:buFontTx/>
              <a:buChar char="•"/>
            </a:pPr>
            <a:endParaRPr lang="da-DK" sz="1800" dirty="0">
              <a:solidFill>
                <a:srgbClr val="FFFFFF"/>
              </a:solidFill>
              <a:latin typeface="Arial" charset="0"/>
            </a:endParaRPr>
          </a:p>
          <a:p>
            <a:pPr>
              <a:buFontTx/>
              <a:buChar char="•"/>
            </a:pPr>
            <a:endParaRPr lang="da-DK" sz="1800" dirty="0">
              <a:solidFill>
                <a:srgbClr val="FFFFFF"/>
              </a:solidFill>
              <a:latin typeface="Arial" charset="0"/>
            </a:endParaRPr>
          </a:p>
          <a:p>
            <a:pPr>
              <a:buFontTx/>
              <a:buChar char="•"/>
            </a:pPr>
            <a:endParaRPr lang="da-DK" sz="1800" dirty="0">
              <a:solidFill>
                <a:srgbClr val="FFFFFF"/>
              </a:solidFill>
              <a:latin typeface="Arial" charset="0"/>
            </a:endParaRPr>
          </a:p>
          <a:p>
            <a:pPr>
              <a:buFontTx/>
              <a:buChar char="•"/>
            </a:pPr>
            <a:r>
              <a:rPr lang="da-DK" sz="1800" dirty="0">
                <a:solidFill>
                  <a:srgbClr val="FFFFFF"/>
                </a:solidFill>
                <a:latin typeface="Arial" charset="0"/>
              </a:rPr>
              <a:t>   ASCII </a:t>
            </a:r>
            <a:r>
              <a:rPr lang="da-DK" sz="1800" dirty="0" err="1">
                <a:solidFill>
                  <a:srgbClr val="FFFFFF"/>
                </a:solidFill>
                <a:latin typeface="Arial" charset="0"/>
              </a:rPr>
              <a:t>Text</a:t>
            </a:r>
            <a:r>
              <a:rPr lang="da-DK" sz="1800" dirty="0">
                <a:solidFill>
                  <a:srgbClr val="FFFFFF"/>
                </a:solidFill>
                <a:latin typeface="Arial" charset="0"/>
              </a:rPr>
              <a:t> Format</a:t>
            </a:r>
            <a:endParaRPr lang="en-US" sz="1800" dirty="0">
              <a:solidFill>
                <a:srgbClr val="FFFFFF"/>
              </a:solidFill>
              <a:effectLst>
                <a:outerShdw blurRad="38100" dist="38100" dir="2700000" algn="tl">
                  <a:srgbClr val="C0C0C0"/>
                </a:outerShdw>
              </a:effectLst>
              <a:latin typeface="Arial" charset="0"/>
            </a:endParaRPr>
          </a:p>
        </p:txBody>
      </p:sp>
      <p:pic>
        <p:nvPicPr>
          <p:cNvPr id="5" name="Picture 5" descr="processeddatfile"/>
          <p:cNvPicPr>
            <a:picLocks noChangeAspect="1" noChangeArrowheads="1"/>
          </p:cNvPicPr>
          <p:nvPr/>
        </p:nvPicPr>
        <p:blipFill>
          <a:blip r:embed="rId3"/>
          <a:srcRect b="30649"/>
          <a:stretch>
            <a:fillRect/>
          </a:stretch>
        </p:blipFill>
        <p:spPr bwMode="auto">
          <a:xfrm>
            <a:off x="481261" y="4948387"/>
            <a:ext cx="4679950" cy="1060450"/>
          </a:xfrm>
          <a:prstGeom prst="rect">
            <a:avLst/>
          </a:prstGeom>
          <a:noFill/>
          <a:ln w="9525">
            <a:noFill/>
            <a:miter lim="800000"/>
            <a:headEnd/>
            <a:tailEnd/>
          </a:ln>
        </p:spPr>
      </p:pic>
      <p:pic>
        <p:nvPicPr>
          <p:cNvPr id="6" name="Picture 6" descr="processeddfs2file"/>
          <p:cNvPicPr>
            <a:picLocks noChangeAspect="1" noChangeArrowheads="1"/>
          </p:cNvPicPr>
          <p:nvPr/>
        </p:nvPicPr>
        <p:blipFill>
          <a:blip r:embed="rId4"/>
          <a:srcRect b="34804"/>
          <a:stretch>
            <a:fillRect/>
          </a:stretch>
        </p:blipFill>
        <p:spPr bwMode="auto">
          <a:xfrm>
            <a:off x="492374" y="2987824"/>
            <a:ext cx="4208462" cy="1597025"/>
          </a:xfrm>
          <a:prstGeom prst="rect">
            <a:avLst/>
          </a:prstGeom>
          <a:noFill/>
          <a:ln w="9525">
            <a:noFill/>
            <a:miter lim="800000"/>
            <a:headEnd/>
            <a:tailEnd/>
          </a:ln>
        </p:spPr>
      </p:pic>
      <p:sp>
        <p:nvSpPr>
          <p:cNvPr id="7" name="Text Box 7"/>
          <p:cNvSpPr txBox="1">
            <a:spLocks noChangeArrowheads="1"/>
          </p:cNvSpPr>
          <p:nvPr/>
        </p:nvSpPr>
        <p:spPr bwMode="auto">
          <a:xfrm>
            <a:off x="5673974" y="5029448"/>
            <a:ext cx="2660650" cy="641350"/>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Both Formats may be Edited and Saved</a:t>
            </a:r>
            <a:endParaRPr lang="en-GB" sz="1800" dirty="0">
              <a:solidFill>
                <a:schemeClr val="accent1"/>
              </a:solidFill>
              <a:latin typeface="Arial"/>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74194191"/>
              </p:ext>
            </p:extLst>
          </p:nvPr>
        </p:nvGraphicFramePr>
        <p:xfrm>
          <a:off x="467544" y="1651616"/>
          <a:ext cx="7088634" cy="5017744"/>
        </p:xfrm>
        <a:graphic>
          <a:graphicData uri="http://schemas.openxmlformats.org/presentationml/2006/ole">
            <mc:AlternateContent xmlns:mc="http://schemas.openxmlformats.org/markup-compatibility/2006">
              <mc:Choice xmlns:v="urn:schemas-microsoft-com:vml" Requires="v">
                <p:oleObj spid="_x0000_s89097" name="Chart" r:id="rId5" imgW="9715500" imgH="6877202" progId="Excel.Chart.8">
                  <p:embed/>
                </p:oleObj>
              </mc:Choice>
              <mc:Fallback>
                <p:oleObj name="Chart" r:id="rId5" imgW="9715500" imgH="6877202" progId="Excel.Char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l="18318" r="12212"/>
                      <a:stretch>
                        <a:fillRect/>
                      </a:stretch>
                    </p:blipFill>
                    <p:spPr bwMode="auto">
                      <a:xfrm>
                        <a:off x="467544" y="1651616"/>
                        <a:ext cx="7088634" cy="5017744"/>
                      </a:xfrm>
                      <a:prstGeom prst="rect">
                        <a:avLst/>
                      </a:prstGeom>
                      <a:solidFill>
                        <a:schemeClr val="bg2"/>
                      </a:solidFill>
                      <a:ln>
                        <a:noFill/>
                      </a:ln>
                      <a:effectLst/>
                      <a:extLst/>
                    </p:spPr>
                  </p:pic>
                </p:oleObj>
              </mc:Fallback>
            </mc:AlternateContent>
          </a:graphicData>
        </a:graphic>
      </p:graphicFrame>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Settings in the MIKE11.INI File</a:t>
            </a:r>
          </a:p>
          <a:p>
            <a:pPr marL="0" indent="0">
              <a:buNone/>
            </a:pPr>
            <a:endParaRPr lang="en-GB" dirty="0"/>
          </a:p>
        </p:txBody>
      </p:sp>
      <p:sp>
        <p:nvSpPr>
          <p:cNvPr id="4" name="Rectangle 4"/>
          <p:cNvSpPr>
            <a:spLocks noChangeArrowheads="1"/>
          </p:cNvSpPr>
          <p:nvPr/>
        </p:nvSpPr>
        <p:spPr bwMode="auto">
          <a:xfrm>
            <a:off x="205432" y="1781200"/>
            <a:ext cx="7404100" cy="3387725"/>
          </a:xfrm>
          <a:prstGeom prst="rect">
            <a:avLst/>
          </a:prstGeom>
          <a:noFill/>
          <a:ln w="9525">
            <a:noFill/>
            <a:miter lim="800000"/>
            <a:headEnd/>
            <a:tailEnd/>
          </a:ln>
          <a:effectLst/>
        </p:spPr>
        <p:txBody>
          <a:bodyPr>
            <a:spAutoFit/>
          </a:bodyPr>
          <a:lstStyle/>
          <a:p>
            <a:pPr>
              <a:buFontTx/>
              <a:buChar char="•"/>
            </a:pPr>
            <a:r>
              <a:rPr lang="da-DK" sz="1800" dirty="0">
                <a:solidFill>
                  <a:srgbClr val="FFFFFF"/>
                </a:solidFill>
                <a:latin typeface="Arial" charset="0"/>
              </a:rPr>
              <a:t>   ASCII </a:t>
            </a:r>
            <a:r>
              <a:rPr lang="da-DK" sz="1800" dirty="0" err="1">
                <a:solidFill>
                  <a:srgbClr val="FFFFFF"/>
                </a:solidFill>
                <a:latin typeface="Arial" charset="0"/>
              </a:rPr>
              <a:t>Text</a:t>
            </a:r>
            <a:r>
              <a:rPr lang="da-DK" sz="1800" dirty="0">
                <a:solidFill>
                  <a:srgbClr val="FFFFFF"/>
                </a:solidFill>
                <a:latin typeface="Arial" charset="0"/>
              </a:rPr>
              <a:t> File </a:t>
            </a:r>
            <a:r>
              <a:rPr lang="da-DK" sz="1800" dirty="0" err="1">
                <a:solidFill>
                  <a:srgbClr val="FFFFFF"/>
                </a:solidFill>
                <a:latin typeface="Arial" charset="0"/>
              </a:rPr>
              <a:t>Located</a:t>
            </a:r>
            <a:r>
              <a:rPr lang="da-DK" sz="1800" dirty="0">
                <a:solidFill>
                  <a:srgbClr val="FFFFFF"/>
                </a:solidFill>
                <a:latin typeface="Arial" charset="0"/>
              </a:rPr>
              <a:t> at:</a:t>
            </a:r>
            <a:br>
              <a:rPr lang="da-DK" sz="1800" dirty="0">
                <a:solidFill>
                  <a:srgbClr val="FFFFFF"/>
                </a:solidFill>
                <a:latin typeface="Arial" charset="0"/>
              </a:rPr>
            </a:br>
            <a:r>
              <a:rPr lang="da-DK" sz="1800" dirty="0">
                <a:solidFill>
                  <a:srgbClr val="FFFFFF"/>
                </a:solidFill>
                <a:latin typeface="Arial" charset="0"/>
              </a:rPr>
              <a:t/>
            </a:r>
            <a:br>
              <a:rPr lang="da-DK" sz="1800" dirty="0">
                <a:solidFill>
                  <a:srgbClr val="FFFFFF"/>
                </a:solidFill>
                <a:latin typeface="Arial" charset="0"/>
              </a:rPr>
            </a:br>
            <a:r>
              <a:rPr lang="da-DK" sz="1800" b="1" dirty="0">
                <a:solidFill>
                  <a:srgbClr val="FFFFFF"/>
                </a:solidFill>
                <a:latin typeface="Arial" charset="0"/>
              </a:rPr>
              <a:t>    C:\Program </a:t>
            </a:r>
            <a:r>
              <a:rPr lang="da-DK" sz="1800" b="1" dirty="0" smtClean="0">
                <a:solidFill>
                  <a:srgbClr val="FFFFFF"/>
                </a:solidFill>
                <a:latin typeface="Arial" charset="0"/>
              </a:rPr>
              <a:t>Files\DHI\2011\bin</a:t>
            </a:r>
            <a:endParaRPr lang="da-DK" sz="1800" b="1" dirty="0">
              <a:solidFill>
                <a:srgbClr val="FFFFFF"/>
              </a:solidFill>
              <a:latin typeface="Arial" charset="0"/>
            </a:endParaRPr>
          </a:p>
          <a:p>
            <a:pPr>
              <a:buFontTx/>
              <a:buChar char="•"/>
            </a:pPr>
            <a:endParaRPr lang="da-DK" sz="1800" dirty="0">
              <a:solidFill>
                <a:srgbClr val="FFFFFF"/>
              </a:solidFill>
              <a:latin typeface="Arial" charset="0"/>
            </a:endParaRPr>
          </a:p>
          <a:p>
            <a:pPr>
              <a:buFontTx/>
              <a:buChar char="•"/>
            </a:pPr>
            <a:r>
              <a:rPr lang="da-DK" sz="1800" dirty="0">
                <a:solidFill>
                  <a:srgbClr val="FFFFFF"/>
                </a:solidFill>
                <a:latin typeface="Arial" charset="0"/>
              </a:rPr>
              <a:t>   </a:t>
            </a:r>
            <a:r>
              <a:rPr lang="da-DK" sz="1800" dirty="0" err="1">
                <a:solidFill>
                  <a:srgbClr val="FFFFFF"/>
                </a:solidFill>
                <a:latin typeface="Arial" charset="0"/>
              </a:rPr>
              <a:t>Contains</a:t>
            </a:r>
            <a:r>
              <a:rPr lang="da-DK" sz="1800" dirty="0">
                <a:solidFill>
                  <a:srgbClr val="FFFFFF"/>
                </a:solidFill>
                <a:latin typeface="Arial" charset="0"/>
              </a:rPr>
              <a:t> a </a:t>
            </a:r>
            <a:r>
              <a:rPr lang="da-DK" sz="1800" dirty="0" err="1">
                <a:solidFill>
                  <a:srgbClr val="FFFFFF"/>
                </a:solidFill>
                <a:latin typeface="Arial" charset="0"/>
              </a:rPr>
              <a:t>Number</a:t>
            </a:r>
            <a:r>
              <a:rPr lang="da-DK" sz="1800" dirty="0">
                <a:solidFill>
                  <a:srgbClr val="FFFFFF"/>
                </a:solidFill>
                <a:latin typeface="Arial" charset="0"/>
              </a:rPr>
              <a:t> of Parameters</a:t>
            </a:r>
            <a:br>
              <a:rPr lang="da-DK" sz="1800" dirty="0">
                <a:solidFill>
                  <a:srgbClr val="FFFFFF"/>
                </a:solidFill>
                <a:latin typeface="Arial" charset="0"/>
              </a:rPr>
            </a:br>
            <a:r>
              <a:rPr lang="da-DK" sz="1800" dirty="0">
                <a:solidFill>
                  <a:srgbClr val="FFFFFF"/>
                </a:solidFill>
                <a:latin typeface="Arial" charset="0"/>
              </a:rPr>
              <a:t>    </a:t>
            </a:r>
            <a:r>
              <a:rPr lang="da-DK" sz="1800" dirty="0" err="1">
                <a:solidFill>
                  <a:srgbClr val="FFFFFF"/>
                </a:solidFill>
                <a:latin typeface="Arial" charset="0"/>
              </a:rPr>
              <a:t>that</a:t>
            </a:r>
            <a:r>
              <a:rPr lang="da-DK" sz="1800" dirty="0">
                <a:solidFill>
                  <a:srgbClr val="FFFFFF"/>
                </a:solidFill>
                <a:latin typeface="Arial" charset="0"/>
              </a:rPr>
              <a:t> </a:t>
            </a:r>
            <a:r>
              <a:rPr lang="da-DK" sz="1800" dirty="0" err="1">
                <a:solidFill>
                  <a:srgbClr val="FFFFFF"/>
                </a:solidFill>
                <a:latin typeface="Arial" charset="0"/>
              </a:rPr>
              <a:t>are</a:t>
            </a:r>
            <a:r>
              <a:rPr lang="da-DK" sz="1800" dirty="0">
                <a:solidFill>
                  <a:srgbClr val="FFFFFF"/>
                </a:solidFill>
                <a:latin typeface="Arial" charset="0"/>
              </a:rPr>
              <a:t> </a:t>
            </a:r>
            <a:r>
              <a:rPr lang="da-DK" sz="1800" dirty="0" err="1">
                <a:solidFill>
                  <a:srgbClr val="FFFFFF"/>
                </a:solidFill>
                <a:latin typeface="Arial" charset="0"/>
              </a:rPr>
              <a:t>used</a:t>
            </a:r>
            <a:r>
              <a:rPr lang="da-DK" sz="1800" dirty="0">
                <a:solidFill>
                  <a:srgbClr val="FFFFFF"/>
                </a:solidFill>
                <a:latin typeface="Arial" charset="0"/>
              </a:rPr>
              <a:t> </a:t>
            </a:r>
            <a:r>
              <a:rPr lang="da-DK" sz="1800" dirty="0" err="1">
                <a:solidFill>
                  <a:srgbClr val="FFFFFF"/>
                </a:solidFill>
                <a:latin typeface="Arial" charset="0"/>
              </a:rPr>
              <a:t>when</a:t>
            </a:r>
            <a:r>
              <a:rPr lang="da-DK" sz="1800" dirty="0">
                <a:solidFill>
                  <a:srgbClr val="FFFFFF"/>
                </a:solidFill>
                <a:latin typeface="Arial" charset="0"/>
              </a:rPr>
              <a:t> </a:t>
            </a:r>
            <a:r>
              <a:rPr lang="da-DK" sz="1800" dirty="0" err="1">
                <a:solidFill>
                  <a:srgbClr val="FFFFFF"/>
                </a:solidFill>
                <a:latin typeface="Arial" charset="0"/>
              </a:rPr>
              <a:t>Modelling</a:t>
            </a:r>
            <a:r>
              <a:rPr lang="da-DK" sz="1800" dirty="0">
                <a:solidFill>
                  <a:srgbClr val="FFFFFF"/>
                </a:solidFill>
                <a:latin typeface="Arial" charset="0"/>
              </a:rPr>
              <a:t> Bridges</a:t>
            </a:r>
          </a:p>
          <a:p>
            <a:pPr>
              <a:buFontTx/>
              <a:buChar char="•"/>
            </a:pPr>
            <a:endParaRPr lang="da-DK" sz="1800" dirty="0">
              <a:solidFill>
                <a:srgbClr val="FFFFFF"/>
              </a:solidFill>
              <a:latin typeface="Arial" charset="0"/>
            </a:endParaRPr>
          </a:p>
          <a:p>
            <a:pPr>
              <a:buFontTx/>
              <a:buChar char="•"/>
            </a:pPr>
            <a:r>
              <a:rPr lang="da-DK" sz="1800" dirty="0">
                <a:solidFill>
                  <a:srgbClr val="FFFFFF"/>
                </a:solidFill>
                <a:latin typeface="Arial" charset="0"/>
              </a:rPr>
              <a:t>  </a:t>
            </a:r>
            <a:r>
              <a:rPr lang="da-DK" sz="1800" dirty="0" err="1">
                <a:solidFill>
                  <a:srgbClr val="FFFFFF"/>
                </a:solidFill>
                <a:latin typeface="Arial" charset="0"/>
              </a:rPr>
              <a:t>Copy</a:t>
            </a:r>
            <a:r>
              <a:rPr lang="da-DK" sz="1800" dirty="0">
                <a:solidFill>
                  <a:srgbClr val="FFFFFF"/>
                </a:solidFill>
                <a:latin typeface="Arial" charset="0"/>
              </a:rPr>
              <a:t> the MIKE11.ini File to the Same</a:t>
            </a:r>
            <a:br>
              <a:rPr lang="da-DK" sz="1800" dirty="0">
                <a:solidFill>
                  <a:srgbClr val="FFFFFF"/>
                </a:solidFill>
                <a:latin typeface="Arial" charset="0"/>
              </a:rPr>
            </a:br>
            <a:r>
              <a:rPr lang="da-DK" sz="1800" dirty="0">
                <a:solidFill>
                  <a:srgbClr val="FFFFFF"/>
                </a:solidFill>
                <a:latin typeface="Arial" charset="0"/>
              </a:rPr>
              <a:t>   Directory as the SIM11 File to </a:t>
            </a:r>
            <a:r>
              <a:rPr lang="da-DK" sz="1800" dirty="0" err="1">
                <a:solidFill>
                  <a:srgbClr val="FFFFFF"/>
                </a:solidFill>
                <a:latin typeface="Arial" charset="0"/>
              </a:rPr>
              <a:t>Ensure</a:t>
            </a:r>
            <a:r>
              <a:rPr lang="da-DK" sz="1800" dirty="0">
                <a:solidFill>
                  <a:srgbClr val="FFFFFF"/>
                </a:solidFill>
                <a:latin typeface="Arial" charset="0"/>
              </a:rPr>
              <a:t/>
            </a:r>
            <a:br>
              <a:rPr lang="da-DK" sz="1800" dirty="0">
                <a:solidFill>
                  <a:srgbClr val="FFFFFF"/>
                </a:solidFill>
                <a:latin typeface="Arial" charset="0"/>
              </a:rPr>
            </a:br>
            <a:r>
              <a:rPr lang="da-DK" sz="1800" dirty="0">
                <a:solidFill>
                  <a:srgbClr val="FFFFFF"/>
                </a:solidFill>
                <a:latin typeface="Arial" charset="0"/>
              </a:rPr>
              <a:t>   Changes </a:t>
            </a:r>
            <a:r>
              <a:rPr lang="da-DK" sz="1800" dirty="0" err="1">
                <a:solidFill>
                  <a:srgbClr val="FFFFFF"/>
                </a:solidFill>
                <a:latin typeface="Arial" charset="0"/>
              </a:rPr>
              <a:t>are</a:t>
            </a:r>
            <a:r>
              <a:rPr lang="da-DK" sz="1800" dirty="0">
                <a:solidFill>
                  <a:srgbClr val="FFFFFF"/>
                </a:solidFill>
                <a:latin typeface="Arial" charset="0"/>
              </a:rPr>
              <a:t> for the </a:t>
            </a:r>
            <a:r>
              <a:rPr lang="da-DK" sz="1800" dirty="0" err="1">
                <a:solidFill>
                  <a:srgbClr val="FFFFFF"/>
                </a:solidFill>
                <a:latin typeface="Arial" charset="0"/>
              </a:rPr>
              <a:t>Current</a:t>
            </a:r>
            <a:r>
              <a:rPr lang="da-DK" sz="1800" dirty="0">
                <a:solidFill>
                  <a:srgbClr val="FFFFFF"/>
                </a:solidFill>
                <a:latin typeface="Arial" charset="0"/>
              </a:rPr>
              <a:t> Project</a:t>
            </a:r>
            <a:br>
              <a:rPr lang="da-DK" sz="1800" dirty="0">
                <a:solidFill>
                  <a:srgbClr val="FFFFFF"/>
                </a:solidFill>
                <a:latin typeface="Arial" charset="0"/>
              </a:rPr>
            </a:br>
            <a:r>
              <a:rPr lang="da-DK" sz="1800" dirty="0">
                <a:solidFill>
                  <a:srgbClr val="FFFFFF"/>
                </a:solidFill>
                <a:latin typeface="Arial" charset="0"/>
              </a:rPr>
              <a:t>   </a:t>
            </a:r>
            <a:r>
              <a:rPr lang="da-DK" sz="1800" dirty="0" err="1">
                <a:solidFill>
                  <a:srgbClr val="FFFFFF"/>
                </a:solidFill>
                <a:latin typeface="Arial" charset="0"/>
              </a:rPr>
              <a:t>Only</a:t>
            </a:r>
            <a:r>
              <a:rPr lang="da-DK" sz="1800" dirty="0">
                <a:solidFill>
                  <a:srgbClr val="FFFFFF"/>
                </a:solidFill>
                <a:latin typeface="Arial" charset="0"/>
              </a:rPr>
              <a:t> and not </a:t>
            </a:r>
            <a:r>
              <a:rPr lang="da-DK" sz="1800" dirty="0" err="1" smtClean="0">
                <a:solidFill>
                  <a:srgbClr val="FFFFFF"/>
                </a:solidFill>
                <a:latin typeface="Arial" charset="0"/>
              </a:rPr>
              <a:t>applied</a:t>
            </a:r>
            <a:r>
              <a:rPr lang="da-DK" sz="1800" dirty="0" smtClean="0">
                <a:solidFill>
                  <a:srgbClr val="FFFFFF"/>
                </a:solidFill>
                <a:latin typeface="Arial" charset="0"/>
              </a:rPr>
              <a:t> </a:t>
            </a:r>
            <a:r>
              <a:rPr lang="da-DK" sz="1800" dirty="0" err="1" smtClean="0">
                <a:solidFill>
                  <a:srgbClr val="FFFFFF"/>
                </a:solidFill>
                <a:latin typeface="Arial" charset="0"/>
              </a:rPr>
              <a:t>Globally</a:t>
            </a:r>
            <a:endParaRPr lang="da-DK" sz="1800" dirty="0">
              <a:solidFill>
                <a:srgbClr val="FFFFFF"/>
              </a:solidFill>
              <a:latin typeface="Arial" charset="0"/>
            </a:endParaRPr>
          </a:p>
          <a:p>
            <a:pPr>
              <a:buFontTx/>
              <a:buChar char="•"/>
            </a:pPr>
            <a:endParaRPr lang="en-US" sz="1800" dirty="0">
              <a:solidFill>
                <a:srgbClr val="FFFFFF"/>
              </a:solidFill>
              <a:effectLst>
                <a:outerShdw blurRad="38100" dist="38100" dir="2700000" algn="tl">
                  <a:srgbClr val="C0C0C0"/>
                </a:outerShdw>
              </a:effectLst>
              <a:latin typeface="Arial" charset="0"/>
            </a:endParaRPr>
          </a:p>
        </p:txBody>
      </p:sp>
      <p:pic>
        <p:nvPicPr>
          <p:cNvPr id="5" name="Picture 5"/>
          <p:cNvPicPr>
            <a:picLocks noChangeAspect="1" noChangeArrowheads="1"/>
          </p:cNvPicPr>
          <p:nvPr/>
        </p:nvPicPr>
        <p:blipFill>
          <a:blip r:embed="rId2"/>
          <a:srcRect/>
          <a:stretch>
            <a:fillRect/>
          </a:stretch>
        </p:blipFill>
        <p:spPr bwMode="auto">
          <a:xfrm>
            <a:off x="4680148" y="1628800"/>
            <a:ext cx="3924300" cy="4619625"/>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Settings in the MIKE11.INI File</a:t>
            </a:r>
          </a:p>
          <a:p>
            <a:pPr marL="0" indent="0">
              <a:buNone/>
            </a:pPr>
            <a:endParaRPr lang="en-GB" dirty="0"/>
          </a:p>
        </p:txBody>
      </p:sp>
      <p:graphicFrame>
        <p:nvGraphicFramePr>
          <p:cNvPr id="4" name="Group 27"/>
          <p:cNvGraphicFramePr>
            <a:graphicFrameLocks/>
          </p:cNvGraphicFramePr>
          <p:nvPr>
            <p:extLst>
              <p:ext uri="{D42A27DB-BD31-4B8C-83A1-F6EECF244321}">
                <p14:modId xmlns:p14="http://schemas.microsoft.com/office/powerpoint/2010/main" val="1218585136"/>
              </p:ext>
            </p:extLst>
          </p:nvPr>
        </p:nvGraphicFramePr>
        <p:xfrm>
          <a:off x="394842" y="2204864"/>
          <a:ext cx="8425630" cy="3186459"/>
        </p:xfrm>
        <a:graphic>
          <a:graphicData uri="http://schemas.openxmlformats.org/drawingml/2006/table">
            <a:tbl>
              <a:tblPr/>
              <a:tblGrid>
                <a:gridCol w="1493491"/>
                <a:gridCol w="4307841"/>
                <a:gridCol w="2624298"/>
              </a:tblGrid>
              <a:tr h="632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HD-Variables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Number</a:t>
                      </a:r>
                    </a:p>
                  </a:txBody>
                  <a:tcPr marL="93571" marR="935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Name/Default</a:t>
                      </a:r>
                    </a:p>
                  </a:txBody>
                  <a:tcPr marL="93571" marR="935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Description</a:t>
                      </a:r>
                    </a:p>
                  </a:txBody>
                  <a:tcPr marL="93571" marR="935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44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8</a:t>
                      </a:r>
                    </a:p>
                  </a:txBody>
                  <a:tcPr marL="93571" marR="935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SUBMERGED_UNDERFLOW_COEFFICIENT=0.0</a:t>
                      </a:r>
                    </a:p>
                  </a:txBody>
                  <a:tcPr marL="93571" marR="935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Used to smooth the transition from critical to sub-critical flow through submerged underflow structures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accent6"/>
                        </a:solidFill>
                        <a:effectLst/>
                        <a:latin typeface="Verdana" pitchFamily="34" charset="0"/>
                      </a:endParaRPr>
                    </a:p>
                  </a:txBody>
                  <a:tcPr marL="93571" marR="935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5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9</a:t>
                      </a:r>
                    </a:p>
                  </a:txBody>
                  <a:tcPr marL="93571" marR="935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smtClean="0">
                          <a:ln>
                            <a:noFill/>
                          </a:ln>
                          <a:solidFill>
                            <a:schemeClr val="accent6"/>
                          </a:solidFill>
                          <a:effectLst/>
                          <a:latin typeface="Verdana" pitchFamily="34" charset="0"/>
                        </a:rPr>
                        <a:t>BRIDGE_TABLE_GRID_UPSTREAM=0.1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smtClean="0">
                          <a:ln>
                            <a:noFill/>
                          </a:ln>
                          <a:solidFill>
                            <a:schemeClr val="accent6"/>
                          </a:solidFill>
                          <a:effectLst/>
                          <a:latin typeface="Verdana" pitchFamily="34" charset="0"/>
                        </a:rPr>
                        <a:t>BRIDGE_TABLE_GRID_DOWNSTREAM=0.1</a:t>
                      </a:r>
                      <a:endParaRPr kumimoji="0" lang="en-US" sz="1100" b="0" i="0" u="none" strike="noStrike" cap="none" normalizeH="0" baseline="0" dirty="0" smtClean="0">
                        <a:ln>
                          <a:noFill/>
                        </a:ln>
                        <a:solidFill>
                          <a:schemeClr val="accent6"/>
                        </a:solidFill>
                        <a:effectLst/>
                        <a:latin typeface="Verdana" pitchFamily="34" charset="0"/>
                      </a:endParaRPr>
                    </a:p>
                  </a:txBody>
                  <a:tcPr marL="93571" marR="935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Variables defining U/S and D/S  grid size for pre-calculated tables (interval of 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accent6"/>
                        </a:solidFill>
                        <a:effectLst/>
                        <a:latin typeface="Verdana" pitchFamily="34" charset="0"/>
                      </a:endParaRPr>
                    </a:p>
                  </a:txBody>
                  <a:tcPr marL="93571" marR="935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5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9</a:t>
                      </a:r>
                    </a:p>
                  </a:txBody>
                  <a:tcPr marL="93571" marR="935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BRIDGE_TABLE_MAX_ITERATIONS=50</a:t>
                      </a:r>
                    </a:p>
                  </a:txBody>
                  <a:tcPr marL="93571" marR="935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Defines the maximum number of iterations for pre-calculating tables (seldom changed)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accent6"/>
                        </a:solidFill>
                        <a:effectLst/>
                        <a:latin typeface="Verdana" pitchFamily="34" charset="0"/>
                      </a:endParaRPr>
                    </a:p>
                  </a:txBody>
                  <a:tcPr marL="93571" marR="935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Settings in the MIKE11.INI File</a:t>
            </a:r>
          </a:p>
          <a:p>
            <a:pPr marL="0" indent="0">
              <a:buNone/>
            </a:pPr>
            <a:endParaRPr lang="en-GB" dirty="0"/>
          </a:p>
        </p:txBody>
      </p:sp>
      <p:graphicFrame>
        <p:nvGraphicFramePr>
          <p:cNvPr id="4" name="Group 27"/>
          <p:cNvGraphicFramePr>
            <a:graphicFrameLocks/>
          </p:cNvGraphicFramePr>
          <p:nvPr>
            <p:extLst>
              <p:ext uri="{D42A27DB-BD31-4B8C-83A1-F6EECF244321}">
                <p14:modId xmlns:p14="http://schemas.microsoft.com/office/powerpoint/2010/main" val="2957268455"/>
              </p:ext>
            </p:extLst>
          </p:nvPr>
        </p:nvGraphicFramePr>
        <p:xfrm>
          <a:off x="394842" y="2276872"/>
          <a:ext cx="8497638" cy="2913888"/>
        </p:xfrm>
        <a:graphic>
          <a:graphicData uri="http://schemas.openxmlformats.org/drawingml/2006/table">
            <a:tbl>
              <a:tblPr/>
              <a:tblGrid>
                <a:gridCol w="1525217"/>
                <a:gridCol w="3255506"/>
                <a:gridCol w="3716915"/>
              </a:tblGrid>
              <a:tr h="4435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HD-Variables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Number</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accent6"/>
                          </a:solidFill>
                          <a:effectLst/>
                          <a:latin typeface="Verdana" pitchFamily="34" charset="0"/>
                        </a:rPr>
                        <a:t>Name/Default</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accent6"/>
                          </a:solidFill>
                          <a:effectLst/>
                          <a:latin typeface="Verdana" pitchFamily="34" charset="0"/>
                        </a:rPr>
                        <a:t>Description</a:t>
                      </a: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31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10</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chemeClr val="accent6"/>
                          </a:solidFill>
                          <a:effectLst/>
                          <a:latin typeface="Verdana" pitchFamily="34" charset="0"/>
                        </a:rPr>
                        <a:t>BRIDGE_ORIFICE_FLOW=2</a:t>
                      </a:r>
                      <a:endParaRPr kumimoji="0" lang="en-US" sz="1100" b="0" i="0" u="none" strike="noStrike" cap="none" normalizeH="0" baseline="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chemeClr val="accent6"/>
                          </a:solidFill>
                          <a:effectLst/>
                          <a:latin typeface="Verdana" pitchFamily="34" charset="0"/>
                        </a:rPr>
                        <a:t>0: Energy equation used for submergence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chemeClr val="accent6"/>
                          </a:solidFill>
                          <a:effectLst/>
                          <a:latin typeface="Verdana" pitchFamily="34" charset="0"/>
                        </a:rPr>
                        <a:t>1: Only the orifice equation is used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chemeClr val="accent6"/>
                          </a:solidFill>
                          <a:effectLst/>
                          <a:latin typeface="Verdana" pitchFamily="34" charset="0"/>
                        </a:rPr>
                        <a:t>2: Both the equations are solved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66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10</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accent6"/>
                          </a:solidFill>
                          <a:effectLst/>
                          <a:latin typeface="Verdana" pitchFamily="34" charset="0"/>
                        </a:rPr>
                        <a:t>USE_FHWA_REACH_LENGTH = ON</a:t>
                      </a:r>
                      <a:endParaRPr kumimoji="0" lang="en-US" sz="1100" b="0" i="0" u="none" strike="noStrike" cap="none" normalizeH="0" baseline="0" dirty="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chemeClr val="accent6"/>
                          </a:solidFill>
                          <a:effectLst/>
                          <a:latin typeface="Verdana" pitchFamily="34" charset="0"/>
                        </a:rPr>
                        <a:t>May be used to impose the physical distance to the U/S section instead of the effective flow length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66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11</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USE_ALPHA = OFF</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smtClean="0">
                          <a:ln>
                            <a:noFill/>
                          </a:ln>
                          <a:solidFill>
                            <a:schemeClr val="accent6"/>
                          </a:solidFill>
                          <a:effectLst/>
                          <a:latin typeface="Verdana" pitchFamily="34" charset="0"/>
                        </a:rPr>
                        <a:t>OFF assumes uniform velocity distribution, may be used to calculated velocity distribution based on conveyance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Defined in the Network File</a:t>
            </a:r>
          </a:p>
          <a:p>
            <a:pPr marL="0" indent="0">
              <a:buNone/>
            </a:pPr>
            <a:endParaRPr lang="en-GB" dirty="0"/>
          </a:p>
        </p:txBody>
      </p:sp>
      <p:sp>
        <p:nvSpPr>
          <p:cNvPr id="5" name="Text Box 4"/>
          <p:cNvSpPr txBox="1">
            <a:spLocks noChangeArrowheads="1"/>
          </p:cNvSpPr>
          <p:nvPr/>
        </p:nvSpPr>
        <p:spPr bwMode="auto">
          <a:xfrm>
            <a:off x="179512" y="1700808"/>
            <a:ext cx="7035800" cy="369332"/>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b="1" dirty="0">
                <a:solidFill>
                  <a:srgbClr val="FFFFFF"/>
                </a:solidFill>
                <a:latin typeface="Arial"/>
              </a:rPr>
              <a:t>How?</a:t>
            </a:r>
            <a:r>
              <a:rPr lang="en-GB" sz="1800" b="1" dirty="0">
                <a:solidFill>
                  <a:srgbClr val="FFFFFF"/>
                </a:solidFill>
                <a:effectLst>
                  <a:outerShdw blurRad="38100" dist="38100" dir="2700000" algn="tl">
                    <a:srgbClr val="000000">
                      <a:alpha val="43137"/>
                    </a:srgbClr>
                  </a:outerShdw>
                </a:effectLst>
                <a:latin typeface="Arial"/>
              </a:rPr>
              <a:t> </a:t>
            </a:r>
            <a:r>
              <a:rPr lang="en-GB" sz="1800" dirty="0">
                <a:solidFill>
                  <a:srgbClr val="FFFFFF"/>
                </a:solidFill>
                <a:latin typeface="Arial"/>
              </a:rPr>
              <a:t>Network File -&gt; View -&gt; Tabular View -&gt; Structures Page       </a:t>
            </a:r>
            <a:endParaRPr lang="en-GB" sz="1800" b="1" dirty="0">
              <a:solidFill>
                <a:srgbClr val="FFFFFF"/>
              </a:solidFill>
              <a:effectLst>
                <a:outerShdw blurRad="38100" dist="38100" dir="2700000" algn="tl">
                  <a:srgbClr val="C0C0C0"/>
                </a:outerShdw>
              </a:effectLst>
              <a:latin typeface="Arial"/>
            </a:endParaRPr>
          </a:p>
        </p:txBody>
      </p:sp>
      <p:grpSp>
        <p:nvGrpSpPr>
          <p:cNvPr id="6" name="Group 5"/>
          <p:cNvGrpSpPr>
            <a:grpSpLocks/>
          </p:cNvGrpSpPr>
          <p:nvPr/>
        </p:nvGrpSpPr>
        <p:grpSpPr bwMode="auto">
          <a:xfrm>
            <a:off x="302270" y="2718247"/>
            <a:ext cx="3549650" cy="3460750"/>
            <a:chOff x="1752" y="1803"/>
            <a:chExt cx="2236" cy="2180"/>
          </a:xfrm>
        </p:grpSpPr>
        <p:pic>
          <p:nvPicPr>
            <p:cNvPr id="7" name="Picture 6"/>
            <p:cNvPicPr>
              <a:picLocks noChangeAspect="1" noChangeArrowheads="1"/>
            </p:cNvPicPr>
            <p:nvPr/>
          </p:nvPicPr>
          <p:blipFill>
            <a:blip r:embed="rId2"/>
            <a:srcRect l="739" t="10828" r="78334" b="62016"/>
            <a:stretch>
              <a:fillRect/>
            </a:stretch>
          </p:blipFill>
          <p:spPr bwMode="auto">
            <a:xfrm>
              <a:off x="1752" y="1803"/>
              <a:ext cx="2236" cy="2180"/>
            </a:xfrm>
            <a:prstGeom prst="rect">
              <a:avLst/>
            </a:prstGeom>
            <a:noFill/>
            <a:ln w="9525">
              <a:noFill/>
              <a:miter lim="800000"/>
              <a:headEnd/>
              <a:tailEnd/>
            </a:ln>
            <a:effectLst/>
          </p:spPr>
        </p:pic>
        <p:sp>
          <p:nvSpPr>
            <p:cNvPr id="8" name="Rectangle 7"/>
            <p:cNvSpPr>
              <a:spLocks noChangeArrowheads="1"/>
            </p:cNvSpPr>
            <p:nvPr/>
          </p:nvSpPr>
          <p:spPr bwMode="auto">
            <a:xfrm>
              <a:off x="2320" y="2656"/>
              <a:ext cx="952" cy="152"/>
            </a:xfrm>
            <a:prstGeom prst="rect">
              <a:avLst/>
            </a:prstGeom>
            <a:solidFill>
              <a:srgbClr val="FF0000">
                <a:alpha val="39999"/>
              </a:srgbClr>
            </a:solidFill>
            <a:ln w="9525">
              <a:noFill/>
              <a:miter lim="800000"/>
              <a:headEnd/>
              <a:tailEnd/>
            </a:ln>
            <a:effectLst/>
          </p:spPr>
          <p:txBody>
            <a:bodyPr wrap="none" anchor="ctr"/>
            <a:lstStyle/>
            <a:p>
              <a:endParaRPr lang="da-DK"/>
            </a:p>
          </p:txBody>
        </p:sp>
      </p:grpSp>
      <p:sp>
        <p:nvSpPr>
          <p:cNvPr id="9" name="Rectangle 8"/>
          <p:cNvSpPr>
            <a:spLocks noChangeArrowheads="1"/>
          </p:cNvSpPr>
          <p:nvPr/>
        </p:nvSpPr>
        <p:spPr bwMode="auto">
          <a:xfrm>
            <a:off x="4091112" y="2675384"/>
            <a:ext cx="4457700" cy="2563813"/>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Approaches:</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Bridge Piers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Arched Bridges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Submergence</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Overtopping</a:t>
            </a:r>
            <a:endParaRPr lang="en-GB" sz="1800" dirty="0">
              <a:solidFill>
                <a:srgbClr val="FFFFFF"/>
              </a:solidFill>
              <a:latin typeface="Arial" charset="0"/>
            </a:endParaRPr>
          </a:p>
        </p:txBody>
      </p:sp>
      <p:pic>
        <p:nvPicPr>
          <p:cNvPr id="10" name="Picture 9" descr="MPj04036200000[1]"/>
          <p:cNvPicPr>
            <a:picLocks noChangeAspect="1" noChangeArrowheads="1"/>
          </p:cNvPicPr>
          <p:nvPr/>
        </p:nvPicPr>
        <p:blipFill>
          <a:blip r:embed="rId3"/>
          <a:srcRect l="14917" t="55363" r="52574"/>
          <a:stretch>
            <a:fillRect/>
          </a:stretch>
        </p:blipFill>
        <p:spPr bwMode="auto">
          <a:xfrm>
            <a:off x="6699374" y="2807147"/>
            <a:ext cx="1987550" cy="3411537"/>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868446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Settings in the MIKE11.INI File</a:t>
            </a:r>
          </a:p>
          <a:p>
            <a:pPr marL="0" indent="0">
              <a:buNone/>
            </a:pPr>
            <a:endParaRPr lang="en-GB" dirty="0"/>
          </a:p>
        </p:txBody>
      </p:sp>
      <p:graphicFrame>
        <p:nvGraphicFramePr>
          <p:cNvPr id="4" name="Group 33"/>
          <p:cNvGraphicFramePr>
            <a:graphicFrameLocks/>
          </p:cNvGraphicFramePr>
          <p:nvPr>
            <p:extLst>
              <p:ext uri="{D42A27DB-BD31-4B8C-83A1-F6EECF244321}">
                <p14:modId xmlns:p14="http://schemas.microsoft.com/office/powerpoint/2010/main" val="4267210473"/>
              </p:ext>
            </p:extLst>
          </p:nvPr>
        </p:nvGraphicFramePr>
        <p:xfrm>
          <a:off x="395535" y="2199014"/>
          <a:ext cx="8496945" cy="3318218"/>
        </p:xfrm>
        <a:graphic>
          <a:graphicData uri="http://schemas.openxmlformats.org/drawingml/2006/table">
            <a:tbl>
              <a:tblPr/>
              <a:tblGrid>
                <a:gridCol w="1507472"/>
                <a:gridCol w="3798313"/>
                <a:gridCol w="3191160"/>
              </a:tblGrid>
              <a:tr h="446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HD-Variables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Number</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accent6"/>
                          </a:solidFill>
                          <a:effectLst/>
                          <a:latin typeface="Verdana" pitchFamily="34" charset="0"/>
                        </a:rPr>
                        <a:t>Name/Default</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accent6"/>
                          </a:solidFill>
                          <a:effectLst/>
                          <a:latin typeface="Verdana" pitchFamily="34" charset="0"/>
                        </a:rPr>
                        <a:t>Description</a:t>
                      </a: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36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12</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SMOOTH_BRIDGE_SURFACE = 0</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Filters the the h-Q-h relations: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0 : No filter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1-3 : Filters with different weighting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089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12</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SMOOTH_BRIDGE_SURFACE_LOOPS = 0</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Number of times the filter is applied to the data (more filtering = smoother)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39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13</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BRIDGE_PREPROCESSED = OFF</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OFF : Tables are generated each run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accent6"/>
                          </a:solidFill>
                          <a:effectLst/>
                          <a:latin typeface="Verdana" pitchFamily="34" charset="0"/>
                        </a:rPr>
                        <a:t>ON : Tables are read from file</a:t>
                      </a: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089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Verdana" pitchFamily="34" charset="0"/>
                        </a:rPr>
                        <a:t>13</a:t>
                      </a:r>
                    </a:p>
                  </a:txBody>
                  <a:tcPr marL="93854" marR="93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accent6"/>
                          </a:solidFill>
                          <a:effectLst/>
                          <a:latin typeface="Verdana" pitchFamily="34" charset="0"/>
                        </a:rPr>
                        <a:t>BRIDGE_FILE_FORMAT = DFS2</a:t>
                      </a:r>
                    </a:p>
                  </a:txBody>
                  <a:tcPr marL="93854" marR="93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smtClean="0">
                          <a:ln>
                            <a:noFill/>
                          </a:ln>
                          <a:solidFill>
                            <a:schemeClr val="accent6"/>
                          </a:solidFill>
                          <a:effectLst/>
                          <a:latin typeface="Verdana" pitchFamily="34" charset="0"/>
                        </a:rPr>
                        <a:t>Select the table format</a:t>
                      </a:r>
                      <a:br>
                        <a:rPr kumimoji="0" lang="en-GB" sz="1100" b="0" i="0" u="none" strike="noStrike" cap="none" normalizeH="0" baseline="0" dirty="0" smtClean="0">
                          <a:ln>
                            <a:noFill/>
                          </a:ln>
                          <a:solidFill>
                            <a:schemeClr val="accent6"/>
                          </a:solidFill>
                          <a:effectLst/>
                          <a:latin typeface="Verdana" pitchFamily="34" charset="0"/>
                        </a:rPr>
                      </a:br>
                      <a:r>
                        <a:rPr kumimoji="0" lang="en-GB" sz="1100" b="0" i="0" u="none" strike="noStrike" cap="none" normalizeH="0" baseline="0" dirty="0" smtClean="0">
                          <a:ln>
                            <a:noFill/>
                          </a:ln>
                          <a:solidFill>
                            <a:schemeClr val="accent6"/>
                          </a:solidFill>
                          <a:effectLst/>
                          <a:latin typeface="Verdana" pitchFamily="34" charset="0"/>
                        </a:rPr>
                        <a:t>(ASCII or DFS2)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accent6"/>
                        </a:solidFill>
                        <a:effectLst/>
                        <a:latin typeface="Verdana" pitchFamily="34" charset="0"/>
                      </a:endParaRPr>
                    </a:p>
                  </a:txBody>
                  <a:tcPr marL="93854" marR="93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Limitations</a:t>
            </a:r>
          </a:p>
          <a:p>
            <a:pPr marL="0" indent="0">
              <a:buNone/>
            </a:pPr>
            <a:endParaRPr lang="en-GB" dirty="0"/>
          </a:p>
        </p:txBody>
      </p:sp>
      <p:sp>
        <p:nvSpPr>
          <p:cNvPr id="4" name="Rectangle 4"/>
          <p:cNvSpPr>
            <a:spLocks noChangeArrowheads="1"/>
          </p:cNvSpPr>
          <p:nvPr/>
        </p:nvSpPr>
        <p:spPr bwMode="auto">
          <a:xfrm>
            <a:off x="179512" y="1772816"/>
            <a:ext cx="4330700" cy="3937000"/>
          </a:xfrm>
          <a:prstGeom prst="rect">
            <a:avLst/>
          </a:prstGeom>
          <a:noFill/>
          <a:ln w="9525">
            <a:noFill/>
            <a:miter lim="800000"/>
            <a:headEnd/>
            <a:tailEnd/>
          </a:ln>
          <a:effectLst/>
        </p:spPr>
        <p:txBody>
          <a:bodyPr>
            <a:spAutoFit/>
          </a:bodyPr>
          <a:lstStyle/>
          <a:p>
            <a:r>
              <a:rPr lang="en-GB" sz="1800" b="1" dirty="0">
                <a:solidFill>
                  <a:srgbClr val="FFFFFF"/>
                </a:solidFill>
                <a:latin typeface="Arial" charset="0"/>
              </a:rPr>
              <a:t>Limitations of the Bridge Module</a:t>
            </a:r>
            <a:br>
              <a:rPr lang="en-GB" sz="1800" b="1" dirty="0">
                <a:solidFill>
                  <a:srgbClr val="FFFFFF"/>
                </a:solidFill>
                <a:latin typeface="Arial" charset="0"/>
              </a:rPr>
            </a:br>
            <a:r>
              <a:rPr lang="en-GB" sz="1800" b="1" dirty="0">
                <a:solidFill>
                  <a:srgbClr val="FFFFFF"/>
                </a:solidFill>
                <a:latin typeface="Arial" charset="0"/>
              </a:rPr>
              <a:t>include:</a:t>
            </a:r>
          </a:p>
          <a:p>
            <a:endParaRPr lang="en-GB" sz="1800" b="1" dirty="0">
              <a:solidFill>
                <a:srgbClr val="FFFFFF"/>
              </a:solidFill>
              <a:effectLst>
                <a:outerShdw blurRad="38100" dist="38100" dir="2700000" algn="tl">
                  <a:srgbClr val="C0C0C0"/>
                </a:outerShdw>
              </a:effectLst>
              <a:latin typeface="Arial" charset="0"/>
            </a:endParaRPr>
          </a:p>
          <a:p>
            <a:pPr>
              <a:buFontTx/>
              <a:buChar char="•"/>
            </a:pPr>
            <a:r>
              <a:rPr lang="da-DK" sz="1800" dirty="0">
                <a:solidFill>
                  <a:srgbClr val="FFFFFF"/>
                </a:solidFill>
                <a:latin typeface="Arial" charset="0"/>
              </a:rPr>
              <a:t>   Bridge deck </a:t>
            </a:r>
            <a:r>
              <a:rPr lang="da-DK" sz="1800" dirty="0" err="1">
                <a:solidFill>
                  <a:srgbClr val="FFFFFF"/>
                </a:solidFill>
                <a:latin typeface="Arial" charset="0"/>
              </a:rPr>
              <a:t>level</a:t>
            </a:r>
            <a:r>
              <a:rPr lang="da-DK" sz="1800" dirty="0">
                <a:solidFill>
                  <a:srgbClr val="FFFFFF"/>
                </a:solidFill>
                <a:latin typeface="Arial" charset="0"/>
              </a:rPr>
              <a:t> </a:t>
            </a:r>
            <a:r>
              <a:rPr lang="da-DK" sz="1800" dirty="0" err="1">
                <a:solidFill>
                  <a:srgbClr val="FFFFFF"/>
                </a:solidFill>
                <a:latin typeface="Arial" charset="0"/>
              </a:rPr>
              <a:t>can</a:t>
            </a:r>
            <a:r>
              <a:rPr lang="da-DK" sz="1800" dirty="0">
                <a:solidFill>
                  <a:srgbClr val="FFFFFF"/>
                </a:solidFill>
                <a:latin typeface="Arial" charset="0"/>
              </a:rPr>
              <a:t> </a:t>
            </a:r>
            <a:r>
              <a:rPr lang="da-DK" sz="1800" dirty="0" err="1">
                <a:solidFill>
                  <a:srgbClr val="FFFFFF"/>
                </a:solidFill>
                <a:latin typeface="Arial" charset="0"/>
              </a:rPr>
              <a:t>only</a:t>
            </a:r>
            <a:r>
              <a:rPr lang="da-DK" sz="1800" dirty="0">
                <a:solidFill>
                  <a:srgbClr val="FFFFFF"/>
                </a:solidFill>
                <a:latin typeface="Arial" charset="0"/>
              </a:rPr>
              <a:t> </a:t>
            </a:r>
            <a:r>
              <a:rPr lang="da-DK" sz="1800" dirty="0" err="1">
                <a:solidFill>
                  <a:srgbClr val="FFFFFF"/>
                </a:solidFill>
                <a:latin typeface="Arial" charset="0"/>
              </a:rPr>
              <a:t>be</a:t>
            </a:r>
            <a:r>
              <a:rPr lang="da-DK" sz="1800" dirty="0">
                <a:solidFill>
                  <a:srgbClr val="FFFFFF"/>
                </a:solidFill>
                <a:latin typeface="Arial" charset="0"/>
              </a:rPr>
              <a:t/>
            </a:r>
            <a:br>
              <a:rPr lang="da-DK" sz="1800" dirty="0">
                <a:solidFill>
                  <a:srgbClr val="FFFFFF"/>
                </a:solidFill>
                <a:latin typeface="Arial" charset="0"/>
              </a:rPr>
            </a:br>
            <a:r>
              <a:rPr lang="da-DK" sz="1800" dirty="0">
                <a:solidFill>
                  <a:srgbClr val="FFFFFF"/>
                </a:solidFill>
                <a:latin typeface="Arial" charset="0"/>
              </a:rPr>
              <a:t>    </a:t>
            </a:r>
            <a:r>
              <a:rPr lang="da-DK" sz="1800" dirty="0" err="1">
                <a:solidFill>
                  <a:srgbClr val="FFFFFF"/>
                </a:solidFill>
                <a:latin typeface="Arial" charset="0"/>
              </a:rPr>
              <a:t>defined</a:t>
            </a:r>
            <a:r>
              <a:rPr lang="da-DK" sz="1800" dirty="0">
                <a:solidFill>
                  <a:srgbClr val="FFFFFF"/>
                </a:solidFill>
                <a:latin typeface="Arial" charset="0"/>
              </a:rPr>
              <a:t> as </a:t>
            </a:r>
            <a:r>
              <a:rPr lang="da-DK" sz="1800" dirty="0" err="1">
                <a:solidFill>
                  <a:srgbClr val="FFFFFF"/>
                </a:solidFill>
                <a:latin typeface="Arial" charset="0"/>
              </a:rPr>
              <a:t>flat</a:t>
            </a:r>
            <a:r>
              <a:rPr lang="da-DK" sz="1800" dirty="0">
                <a:solidFill>
                  <a:srgbClr val="FFFFFF"/>
                </a:solidFill>
                <a:latin typeface="Arial" charset="0"/>
              </a:rPr>
              <a:t> (</a:t>
            </a:r>
            <a:r>
              <a:rPr lang="da-DK" sz="1800" dirty="0" err="1">
                <a:solidFill>
                  <a:srgbClr val="FFFFFF"/>
                </a:solidFill>
                <a:latin typeface="Arial" charset="0"/>
              </a:rPr>
              <a:t>no</a:t>
            </a:r>
            <a:r>
              <a:rPr lang="da-DK" sz="1800" dirty="0">
                <a:solidFill>
                  <a:srgbClr val="FFFFFF"/>
                </a:solidFill>
                <a:latin typeface="Arial" charset="0"/>
              </a:rPr>
              <a:t> </a:t>
            </a:r>
            <a:r>
              <a:rPr lang="da-DK" sz="1800" dirty="0" err="1">
                <a:solidFill>
                  <a:srgbClr val="FFFFFF"/>
                </a:solidFill>
                <a:latin typeface="Arial" charset="0"/>
              </a:rPr>
              <a:t>road</a:t>
            </a:r>
            <a:r>
              <a:rPr lang="da-DK" sz="1800" dirty="0">
                <a:solidFill>
                  <a:srgbClr val="FFFFFF"/>
                </a:solidFill>
                <a:latin typeface="Arial" charset="0"/>
              </a:rPr>
              <a:t> profile)</a:t>
            </a:r>
          </a:p>
          <a:p>
            <a:pPr>
              <a:buFontTx/>
              <a:buChar char="•"/>
            </a:pPr>
            <a:endParaRPr lang="da-DK" sz="1800" dirty="0">
              <a:solidFill>
                <a:srgbClr val="FFFFFF"/>
              </a:solidFill>
              <a:latin typeface="Arial" charset="0"/>
            </a:endParaRPr>
          </a:p>
          <a:p>
            <a:pPr>
              <a:buFontTx/>
              <a:buChar char="•"/>
            </a:pPr>
            <a:r>
              <a:rPr lang="da-DK" sz="1800" dirty="0">
                <a:solidFill>
                  <a:srgbClr val="FFFFFF"/>
                </a:solidFill>
                <a:latin typeface="Arial" charset="0"/>
              </a:rPr>
              <a:t>   Bridge soffit </a:t>
            </a:r>
            <a:r>
              <a:rPr lang="da-DK" sz="1800" dirty="0" err="1">
                <a:solidFill>
                  <a:srgbClr val="FFFFFF"/>
                </a:solidFill>
                <a:latin typeface="Arial" charset="0"/>
              </a:rPr>
              <a:t>level</a:t>
            </a:r>
            <a:r>
              <a:rPr lang="da-DK" sz="1800" dirty="0">
                <a:solidFill>
                  <a:srgbClr val="FFFFFF"/>
                </a:solidFill>
                <a:latin typeface="Arial" charset="0"/>
              </a:rPr>
              <a:t> </a:t>
            </a:r>
            <a:r>
              <a:rPr lang="da-DK" sz="1800" dirty="0" err="1">
                <a:solidFill>
                  <a:srgbClr val="FFFFFF"/>
                </a:solidFill>
                <a:latin typeface="Arial" charset="0"/>
              </a:rPr>
              <a:t>can</a:t>
            </a:r>
            <a:r>
              <a:rPr lang="da-DK" sz="1800" dirty="0">
                <a:solidFill>
                  <a:srgbClr val="FFFFFF"/>
                </a:solidFill>
                <a:latin typeface="Arial" charset="0"/>
              </a:rPr>
              <a:t> </a:t>
            </a:r>
            <a:r>
              <a:rPr lang="da-DK" sz="1800" dirty="0" err="1">
                <a:solidFill>
                  <a:srgbClr val="FFFFFF"/>
                </a:solidFill>
                <a:latin typeface="Arial" charset="0"/>
              </a:rPr>
              <a:t>only</a:t>
            </a:r>
            <a:r>
              <a:rPr lang="da-DK" sz="1800" dirty="0">
                <a:solidFill>
                  <a:srgbClr val="FFFFFF"/>
                </a:solidFill>
                <a:latin typeface="Arial" charset="0"/>
              </a:rPr>
              <a:t> </a:t>
            </a:r>
            <a:r>
              <a:rPr lang="da-DK" sz="1800" dirty="0" err="1">
                <a:solidFill>
                  <a:srgbClr val="FFFFFF"/>
                </a:solidFill>
                <a:latin typeface="Arial" charset="0"/>
              </a:rPr>
              <a:t>be</a:t>
            </a:r>
            <a:r>
              <a:rPr lang="da-DK" sz="1800" dirty="0">
                <a:solidFill>
                  <a:srgbClr val="FFFFFF"/>
                </a:solidFill>
                <a:latin typeface="Arial" charset="0"/>
              </a:rPr>
              <a:t/>
            </a:r>
            <a:br>
              <a:rPr lang="da-DK" sz="1800" dirty="0">
                <a:solidFill>
                  <a:srgbClr val="FFFFFF"/>
                </a:solidFill>
                <a:latin typeface="Arial" charset="0"/>
              </a:rPr>
            </a:br>
            <a:r>
              <a:rPr lang="da-DK" sz="1800" dirty="0">
                <a:solidFill>
                  <a:srgbClr val="FFFFFF"/>
                </a:solidFill>
                <a:latin typeface="Arial" charset="0"/>
              </a:rPr>
              <a:t>    </a:t>
            </a:r>
            <a:r>
              <a:rPr lang="da-DK" sz="1800" dirty="0" err="1">
                <a:solidFill>
                  <a:srgbClr val="FFFFFF"/>
                </a:solidFill>
                <a:latin typeface="Arial" charset="0"/>
              </a:rPr>
              <a:t>defined</a:t>
            </a:r>
            <a:r>
              <a:rPr lang="da-DK" sz="1800" dirty="0">
                <a:solidFill>
                  <a:srgbClr val="FFFFFF"/>
                </a:solidFill>
                <a:latin typeface="Arial" charset="0"/>
              </a:rPr>
              <a:t> as </a:t>
            </a:r>
            <a:r>
              <a:rPr lang="da-DK" sz="1800" dirty="0" err="1">
                <a:solidFill>
                  <a:srgbClr val="FFFFFF"/>
                </a:solidFill>
                <a:latin typeface="Arial" charset="0"/>
              </a:rPr>
              <a:t>flat</a:t>
            </a:r>
            <a:r>
              <a:rPr lang="da-DK" sz="1800" dirty="0">
                <a:solidFill>
                  <a:srgbClr val="FFFFFF"/>
                </a:solidFill>
                <a:latin typeface="Arial" charset="0"/>
              </a:rPr>
              <a:t> (</a:t>
            </a:r>
            <a:r>
              <a:rPr lang="da-DK" sz="1800" dirty="0" err="1">
                <a:solidFill>
                  <a:srgbClr val="FFFFFF"/>
                </a:solidFill>
                <a:latin typeface="Arial" charset="0"/>
              </a:rPr>
              <a:t>no</a:t>
            </a:r>
            <a:r>
              <a:rPr lang="da-DK" sz="1800" dirty="0">
                <a:solidFill>
                  <a:srgbClr val="FFFFFF"/>
                </a:solidFill>
                <a:latin typeface="Arial" charset="0"/>
              </a:rPr>
              <a:t> </a:t>
            </a:r>
            <a:r>
              <a:rPr lang="da-DK" sz="1800" dirty="0" err="1">
                <a:solidFill>
                  <a:srgbClr val="FFFFFF"/>
                </a:solidFill>
                <a:latin typeface="Arial" charset="0"/>
              </a:rPr>
              <a:t>inclines</a:t>
            </a:r>
            <a:r>
              <a:rPr lang="da-DK" sz="1800" dirty="0">
                <a:solidFill>
                  <a:srgbClr val="FFFFFF"/>
                </a:solidFill>
                <a:latin typeface="Arial" charset="0"/>
              </a:rPr>
              <a:t>)</a:t>
            </a:r>
          </a:p>
          <a:p>
            <a:pPr>
              <a:buFontTx/>
              <a:buChar char="•"/>
            </a:pPr>
            <a:endParaRPr lang="da-DK" sz="1800" dirty="0">
              <a:solidFill>
                <a:srgbClr val="FFFFFF"/>
              </a:solidFill>
              <a:latin typeface="Arial" charset="0"/>
            </a:endParaRPr>
          </a:p>
          <a:p>
            <a:pPr>
              <a:buFontTx/>
              <a:buChar char="•"/>
            </a:pPr>
            <a:r>
              <a:rPr lang="da-DK" sz="1800" dirty="0">
                <a:solidFill>
                  <a:srgbClr val="FFFFFF"/>
                </a:solidFill>
                <a:latin typeface="Arial" charset="0"/>
              </a:rPr>
              <a:t>   </a:t>
            </a:r>
            <a:r>
              <a:rPr lang="da-DK" sz="1800" dirty="0" err="1">
                <a:solidFill>
                  <a:srgbClr val="FFFFFF"/>
                </a:solidFill>
                <a:latin typeface="Arial" charset="0"/>
              </a:rPr>
              <a:t>Blockage</a:t>
            </a:r>
            <a:r>
              <a:rPr lang="da-DK" sz="1800" dirty="0">
                <a:solidFill>
                  <a:srgbClr val="FFFFFF"/>
                </a:solidFill>
                <a:latin typeface="Arial" charset="0"/>
              </a:rPr>
              <a:t> Factor (</a:t>
            </a:r>
            <a:r>
              <a:rPr lang="da-DK" sz="1800" dirty="0" err="1">
                <a:solidFill>
                  <a:srgbClr val="FFFFFF"/>
                </a:solidFill>
                <a:latin typeface="Arial" charset="0"/>
              </a:rPr>
              <a:t>bp</a:t>
            </a:r>
            <a:r>
              <a:rPr lang="da-DK" sz="1800" dirty="0">
                <a:solidFill>
                  <a:srgbClr val="FFFFFF"/>
                </a:solidFill>
                <a:latin typeface="Arial" charset="0"/>
              </a:rPr>
              <a:t>) is uniform</a:t>
            </a:r>
            <a:br>
              <a:rPr lang="da-DK" sz="1800" dirty="0">
                <a:solidFill>
                  <a:srgbClr val="FFFFFF"/>
                </a:solidFill>
                <a:latin typeface="Arial" charset="0"/>
              </a:rPr>
            </a:br>
            <a:r>
              <a:rPr lang="da-DK" sz="1800" dirty="0">
                <a:solidFill>
                  <a:srgbClr val="FFFFFF"/>
                </a:solidFill>
                <a:latin typeface="Arial" charset="0"/>
              </a:rPr>
              <a:t>    and not </a:t>
            </a:r>
            <a:r>
              <a:rPr lang="da-DK" sz="1800" dirty="0" err="1">
                <a:solidFill>
                  <a:srgbClr val="FFFFFF"/>
                </a:solidFill>
                <a:latin typeface="Arial" charset="0"/>
              </a:rPr>
              <a:t>depth</a:t>
            </a:r>
            <a:r>
              <a:rPr lang="da-DK" sz="1800" dirty="0">
                <a:solidFill>
                  <a:srgbClr val="FFFFFF"/>
                </a:solidFill>
                <a:latin typeface="Arial" charset="0"/>
              </a:rPr>
              <a:t> dependent</a:t>
            </a:r>
          </a:p>
          <a:p>
            <a:pPr>
              <a:buFontTx/>
              <a:buChar char="•"/>
            </a:pPr>
            <a:endParaRPr lang="da-DK" sz="1800" dirty="0">
              <a:solidFill>
                <a:srgbClr val="FFFFFF"/>
              </a:solidFill>
              <a:latin typeface="Arial" charset="0"/>
            </a:endParaRPr>
          </a:p>
          <a:p>
            <a:pPr>
              <a:buFontTx/>
              <a:buChar char="•"/>
            </a:pPr>
            <a:r>
              <a:rPr lang="da-DK" sz="1800" dirty="0">
                <a:solidFill>
                  <a:srgbClr val="FFFFFF"/>
                </a:solidFill>
                <a:latin typeface="Arial" charset="0"/>
              </a:rPr>
              <a:t>   </a:t>
            </a:r>
            <a:r>
              <a:rPr lang="da-DK" sz="1800" dirty="0" err="1">
                <a:solidFill>
                  <a:srgbClr val="FFFFFF"/>
                </a:solidFill>
                <a:latin typeface="Arial" charset="0"/>
              </a:rPr>
              <a:t>Need</a:t>
            </a:r>
            <a:r>
              <a:rPr lang="da-DK" sz="1800" dirty="0">
                <a:solidFill>
                  <a:srgbClr val="FFFFFF"/>
                </a:solidFill>
                <a:latin typeface="Arial" charset="0"/>
              </a:rPr>
              <a:t> to have </a:t>
            </a:r>
            <a:r>
              <a:rPr lang="da-DK" sz="1800" dirty="0" err="1">
                <a:solidFill>
                  <a:srgbClr val="FFFFFF"/>
                </a:solidFill>
                <a:latin typeface="Arial" charset="0"/>
              </a:rPr>
              <a:t>detailed</a:t>
            </a:r>
            <a:r>
              <a:rPr lang="da-DK" sz="1800" dirty="0">
                <a:solidFill>
                  <a:srgbClr val="FFFFFF"/>
                </a:solidFill>
                <a:latin typeface="Arial" charset="0"/>
              </a:rPr>
              <a:t> information</a:t>
            </a:r>
            <a:br>
              <a:rPr lang="da-DK" sz="1800" dirty="0">
                <a:solidFill>
                  <a:srgbClr val="FFFFFF"/>
                </a:solidFill>
                <a:latin typeface="Arial" charset="0"/>
              </a:rPr>
            </a:br>
            <a:r>
              <a:rPr lang="da-DK" sz="1800" dirty="0">
                <a:solidFill>
                  <a:srgbClr val="FFFFFF"/>
                </a:solidFill>
                <a:latin typeface="Arial" charset="0"/>
              </a:rPr>
              <a:t>    on bridge </a:t>
            </a:r>
            <a:r>
              <a:rPr lang="da-DK" sz="1800" dirty="0" err="1">
                <a:solidFill>
                  <a:srgbClr val="FFFFFF"/>
                </a:solidFill>
                <a:latin typeface="Arial" charset="0"/>
              </a:rPr>
              <a:t>geometry</a:t>
            </a:r>
            <a:endParaRPr lang="en-US" sz="1800" dirty="0">
              <a:solidFill>
                <a:srgbClr val="FFFFFF"/>
              </a:solidFill>
              <a:latin typeface="Arial" charset="0"/>
            </a:endParaRPr>
          </a:p>
        </p:txBody>
      </p:sp>
      <p:pic>
        <p:nvPicPr>
          <p:cNvPr id="5" name="Picture 5" descr="MPj04012350000[1]"/>
          <p:cNvPicPr>
            <a:picLocks noChangeAspect="1" noChangeArrowheads="1"/>
          </p:cNvPicPr>
          <p:nvPr/>
        </p:nvPicPr>
        <p:blipFill>
          <a:blip r:embed="rId2"/>
          <a:srcRect t="-1419" r="-3485" b="42554"/>
          <a:stretch>
            <a:fillRect/>
          </a:stretch>
        </p:blipFill>
        <p:spPr bwMode="auto">
          <a:xfrm>
            <a:off x="4530923" y="2658641"/>
            <a:ext cx="4073525" cy="2898775"/>
          </a:xfrm>
          <a:prstGeom prst="rect">
            <a:avLst/>
          </a:prstGeom>
          <a:noFill/>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Guidelines for Implementation</a:t>
            </a:r>
          </a:p>
          <a:p>
            <a:pPr marL="0" indent="0">
              <a:buNone/>
            </a:pPr>
            <a:endParaRPr lang="en-GB" dirty="0"/>
          </a:p>
        </p:txBody>
      </p:sp>
      <p:sp>
        <p:nvSpPr>
          <p:cNvPr id="4" name="Rectangle 4"/>
          <p:cNvSpPr>
            <a:spLocks noChangeArrowheads="1"/>
          </p:cNvSpPr>
          <p:nvPr/>
        </p:nvSpPr>
        <p:spPr bwMode="auto">
          <a:xfrm>
            <a:off x="179512" y="1751037"/>
            <a:ext cx="4800600" cy="4486275"/>
          </a:xfrm>
          <a:prstGeom prst="rect">
            <a:avLst/>
          </a:prstGeom>
          <a:noFill/>
          <a:ln w="9525">
            <a:noFill/>
            <a:miter lim="800000"/>
            <a:headEnd/>
            <a:tailEnd/>
          </a:ln>
          <a:effectLst/>
        </p:spPr>
        <p:txBody>
          <a:bodyPr>
            <a:spAutoFit/>
          </a:bodyPr>
          <a:lstStyle/>
          <a:p>
            <a:r>
              <a:rPr lang="en-GB" sz="1800" b="1" dirty="0">
                <a:solidFill>
                  <a:srgbClr val="FFFFFF"/>
                </a:solidFill>
                <a:latin typeface="Arial" charset="0"/>
              </a:rPr>
              <a:t>Guidelines for Implementing Bridges:</a:t>
            </a:r>
          </a:p>
          <a:p>
            <a:endParaRPr lang="en-GB"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Only include Bridges which are</a:t>
            </a:r>
            <a:br>
              <a:rPr lang="en-US" sz="1800" dirty="0">
                <a:solidFill>
                  <a:srgbClr val="FFFFFF"/>
                </a:solidFill>
                <a:latin typeface="Arial" charset="0"/>
              </a:rPr>
            </a:br>
            <a:r>
              <a:rPr lang="en-US" sz="1800" dirty="0">
                <a:solidFill>
                  <a:srgbClr val="FFFFFF"/>
                </a:solidFill>
                <a:latin typeface="Arial" charset="0"/>
              </a:rPr>
              <a:t>    known to Impact on Flow</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Use simplest approach possible</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Ensure that Bridge &amp; Adjacent</a:t>
            </a:r>
            <a:br>
              <a:rPr lang="en-US" sz="1800" dirty="0">
                <a:solidFill>
                  <a:srgbClr val="FFFFFF"/>
                </a:solidFill>
                <a:latin typeface="Arial" charset="0"/>
              </a:rPr>
            </a:br>
            <a:r>
              <a:rPr lang="en-US" sz="1800" dirty="0">
                <a:solidFill>
                  <a:srgbClr val="FFFFFF"/>
                </a:solidFill>
                <a:latin typeface="Arial" charset="0"/>
              </a:rPr>
              <a:t>    Cross-Sections:</a:t>
            </a:r>
            <a:br>
              <a:rPr lang="en-US" sz="1800" dirty="0">
                <a:solidFill>
                  <a:srgbClr val="FFFFFF"/>
                </a:solidFill>
                <a:latin typeface="Arial" charset="0"/>
              </a:rPr>
            </a:br>
            <a:r>
              <a:rPr lang="en-US" sz="1800" dirty="0">
                <a:solidFill>
                  <a:srgbClr val="FFFFFF"/>
                </a:solidFill>
                <a:latin typeface="Arial" charset="0"/>
              </a:rPr>
              <a:t>    - are all on same x-axis</a:t>
            </a:r>
            <a:br>
              <a:rPr lang="en-US" sz="1800" dirty="0">
                <a:solidFill>
                  <a:srgbClr val="FFFFFF"/>
                </a:solidFill>
                <a:latin typeface="Arial" charset="0"/>
              </a:rPr>
            </a:br>
            <a:r>
              <a:rPr lang="en-US" sz="1800" dirty="0">
                <a:solidFill>
                  <a:srgbClr val="FFFFFF"/>
                </a:solidFill>
                <a:latin typeface="Arial" charset="0"/>
              </a:rPr>
              <a:t>    - are located less than dx-max apart</a:t>
            </a:r>
            <a:br>
              <a:rPr lang="en-US" sz="1800" dirty="0">
                <a:solidFill>
                  <a:srgbClr val="FFFFFF"/>
                </a:solidFill>
                <a:latin typeface="Arial" charset="0"/>
              </a:rPr>
            </a:br>
            <a:r>
              <a:rPr lang="en-US" sz="1800" dirty="0">
                <a:solidFill>
                  <a:srgbClr val="FFFFFF"/>
                </a:solidFill>
                <a:latin typeface="Arial" charset="0"/>
              </a:rPr>
              <a:t>    - are about </a:t>
            </a:r>
            <a:r>
              <a:rPr lang="en-US" sz="1800" i="1" dirty="0">
                <a:solidFill>
                  <a:srgbClr val="FFFFFF"/>
                </a:solidFill>
                <a:latin typeface="Arial" charset="0"/>
              </a:rPr>
              <a:t>b</a:t>
            </a:r>
            <a:r>
              <a:rPr lang="en-US" sz="1800" dirty="0">
                <a:solidFill>
                  <a:srgbClr val="FFFFFF"/>
                </a:solidFill>
                <a:latin typeface="Arial" charset="0"/>
              </a:rPr>
              <a:t> apart (bridge opening width)</a:t>
            </a:r>
            <a:br>
              <a:rPr lang="en-US" sz="1800" dirty="0">
                <a:solidFill>
                  <a:srgbClr val="FFFFFF"/>
                </a:solidFill>
                <a:latin typeface="Arial" charset="0"/>
              </a:rPr>
            </a:br>
            <a:r>
              <a:rPr lang="en-US" sz="1800" dirty="0">
                <a:solidFill>
                  <a:srgbClr val="FFFFFF"/>
                </a:solidFill>
                <a:latin typeface="Arial" charset="0"/>
              </a:rPr>
              <a:t>    - extend above maximum water level</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If uncertain, use the default tables</a:t>
            </a:r>
            <a:br>
              <a:rPr lang="en-US" sz="1800" dirty="0">
                <a:solidFill>
                  <a:srgbClr val="FFFFFF"/>
                </a:solidFill>
                <a:latin typeface="Arial" charset="0"/>
              </a:rPr>
            </a:br>
            <a:r>
              <a:rPr lang="en-US" sz="1800" dirty="0">
                <a:solidFill>
                  <a:srgbClr val="FFFFFF"/>
                </a:solidFill>
                <a:latin typeface="Arial" charset="0"/>
              </a:rPr>
              <a:t>    of coefficients</a:t>
            </a:r>
          </a:p>
        </p:txBody>
      </p:sp>
      <p:pic>
        <p:nvPicPr>
          <p:cNvPr id="5" name="Picture 5" descr="MPj01852080000[1]"/>
          <p:cNvPicPr>
            <a:picLocks noChangeAspect="1" noChangeArrowheads="1"/>
          </p:cNvPicPr>
          <p:nvPr/>
        </p:nvPicPr>
        <p:blipFill>
          <a:blip r:embed="rId2"/>
          <a:srcRect/>
          <a:stretch>
            <a:fillRect/>
          </a:stretch>
        </p:blipFill>
        <p:spPr bwMode="auto">
          <a:xfrm>
            <a:off x="5333057" y="1663849"/>
            <a:ext cx="3127375" cy="4789487"/>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107950" y="620713"/>
            <a:ext cx="6769100" cy="990600"/>
          </a:xfrm>
          <a:prstGeom prst="rect">
            <a:avLst/>
          </a:prstGeom>
          <a:noFill/>
          <a:ln w="9525">
            <a:noFill/>
            <a:miter lim="800000"/>
            <a:headEnd/>
            <a:tailEnd/>
          </a:ln>
          <a:effectLst/>
        </p:spPr>
        <p:txBody>
          <a:bodyPr anchor="ctr"/>
          <a:lstStyle/>
          <a:p>
            <a:endParaRPr lang="en-US" dirty="0">
              <a:solidFill>
                <a:srgbClr val="FFFFFF"/>
              </a:solidFill>
            </a:endParaRPr>
          </a:p>
        </p:txBody>
      </p:sp>
      <p:pic>
        <p:nvPicPr>
          <p:cNvPr id="94213" name="Picture 5" descr="MPj01852080000[1]"/>
          <p:cNvPicPr>
            <a:picLocks noChangeAspect="1" noChangeArrowheads="1"/>
          </p:cNvPicPr>
          <p:nvPr/>
        </p:nvPicPr>
        <p:blipFill>
          <a:blip r:embed="rId2"/>
          <a:srcRect/>
          <a:stretch>
            <a:fillRect/>
          </a:stretch>
        </p:blipFill>
        <p:spPr bwMode="auto">
          <a:xfrm>
            <a:off x="5815013" y="1871663"/>
            <a:ext cx="3127375" cy="4789487"/>
          </a:xfrm>
          <a:prstGeom prst="rect">
            <a:avLst/>
          </a:prstGeom>
          <a:noFill/>
          <a:ln w="9525">
            <a:noFill/>
            <a:miter lim="800000"/>
            <a:headEnd/>
            <a:tailEnd/>
          </a:ln>
          <a:effectLst/>
        </p:spPr>
      </p:pic>
      <p:sp>
        <p:nvSpPr>
          <p:cNvPr id="94214" name="Rectangle 6"/>
          <p:cNvSpPr>
            <a:spLocks noGrp="1" noChangeArrowheads="1"/>
          </p:cNvSpPr>
          <p:nvPr>
            <p:ph type="title"/>
          </p:nvPr>
        </p:nvSpPr>
        <p:spPr>
          <a:noFill/>
          <a:ln/>
        </p:spPr>
        <p:txBody>
          <a:bodyPr/>
          <a:lstStyle/>
          <a:p>
            <a:r>
              <a:rPr lang="da-DK" dirty="0">
                <a:solidFill>
                  <a:srgbClr val="FFFFFF"/>
                </a:solidFill>
              </a:rPr>
              <a:t>BRIDGE MODULE</a:t>
            </a:r>
            <a:endParaRPr lang="en-US" dirty="0">
              <a:solidFill>
                <a:srgbClr val="FFFFFF"/>
              </a:solidFill>
            </a:endParaRPr>
          </a:p>
        </p:txBody>
      </p:sp>
      <p:sp>
        <p:nvSpPr>
          <p:cNvPr id="2" name="Content Placeholder 1"/>
          <p:cNvSpPr>
            <a:spLocks noGrp="1"/>
          </p:cNvSpPr>
          <p:nvPr>
            <p:ph sz="quarter" idx="13"/>
          </p:nvPr>
        </p:nvSpPr>
        <p:spPr>
          <a:xfrm>
            <a:off x="301429" y="1196752"/>
            <a:ext cx="8640959" cy="5119667"/>
          </a:xfrm>
        </p:spPr>
        <p:txBody>
          <a:bodyPr/>
          <a:lstStyle/>
          <a:p>
            <a:pPr marL="0" indent="0">
              <a:buNone/>
            </a:pPr>
            <a:r>
              <a:rPr lang="en-US" dirty="0" smtClean="0">
                <a:solidFill>
                  <a:srgbClr val="FFFFFF"/>
                </a:solidFill>
              </a:rPr>
              <a:t>Guidelines </a:t>
            </a:r>
            <a:r>
              <a:rPr lang="en-US" dirty="0">
                <a:solidFill>
                  <a:srgbClr val="FFFFFF"/>
                </a:solidFill>
              </a:rPr>
              <a:t>for Implementation</a:t>
            </a:r>
          </a:p>
          <a:p>
            <a:endParaRPr lang="en-GB" dirty="0"/>
          </a:p>
          <a:p>
            <a:pPr>
              <a:buFontTx/>
              <a:buChar char="•"/>
            </a:pPr>
            <a:r>
              <a:rPr lang="en-US" dirty="0">
                <a:solidFill>
                  <a:srgbClr val="FFFFFF"/>
                </a:solidFill>
                <a:latin typeface="Arial" charset="0"/>
              </a:rPr>
              <a:t> </a:t>
            </a:r>
            <a:r>
              <a:rPr lang="en-US" sz="1800" dirty="0">
                <a:solidFill>
                  <a:srgbClr val="FFFFFF"/>
                </a:solidFill>
                <a:latin typeface="Arial" charset="0"/>
              </a:rPr>
              <a:t>Only include Bridges which are</a:t>
            </a:r>
            <a:br>
              <a:rPr lang="en-US" sz="1800" dirty="0">
                <a:solidFill>
                  <a:srgbClr val="FFFFFF"/>
                </a:solidFill>
                <a:latin typeface="Arial" charset="0"/>
              </a:rPr>
            </a:br>
            <a:r>
              <a:rPr lang="en-US" sz="1800" dirty="0">
                <a:solidFill>
                  <a:srgbClr val="FFFFFF"/>
                </a:solidFill>
                <a:latin typeface="Arial" charset="0"/>
              </a:rPr>
              <a:t>    known to Impact on Flow</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Use simplest approach possible</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Ensure that Bridge &amp; Adjacent</a:t>
            </a:r>
            <a:br>
              <a:rPr lang="en-US" sz="1800" dirty="0">
                <a:solidFill>
                  <a:srgbClr val="FFFFFF"/>
                </a:solidFill>
                <a:latin typeface="Arial" charset="0"/>
              </a:rPr>
            </a:br>
            <a:r>
              <a:rPr lang="en-US" sz="1800" dirty="0">
                <a:solidFill>
                  <a:srgbClr val="FFFFFF"/>
                </a:solidFill>
                <a:latin typeface="Arial" charset="0"/>
              </a:rPr>
              <a:t>    Cross-Sections:</a:t>
            </a:r>
            <a:br>
              <a:rPr lang="en-US" sz="1800" dirty="0">
                <a:solidFill>
                  <a:srgbClr val="FFFFFF"/>
                </a:solidFill>
                <a:latin typeface="Arial" charset="0"/>
              </a:rPr>
            </a:br>
            <a:r>
              <a:rPr lang="en-US" sz="1800" dirty="0">
                <a:solidFill>
                  <a:srgbClr val="FFFFFF"/>
                </a:solidFill>
                <a:latin typeface="Arial" charset="0"/>
              </a:rPr>
              <a:t>    - are all on same x-axis</a:t>
            </a:r>
            <a:br>
              <a:rPr lang="en-US" sz="1800" dirty="0">
                <a:solidFill>
                  <a:srgbClr val="FFFFFF"/>
                </a:solidFill>
                <a:latin typeface="Arial" charset="0"/>
              </a:rPr>
            </a:br>
            <a:r>
              <a:rPr lang="en-US" sz="1800" dirty="0">
                <a:solidFill>
                  <a:srgbClr val="FFFFFF"/>
                </a:solidFill>
                <a:latin typeface="Arial" charset="0"/>
              </a:rPr>
              <a:t>    - are located less than dx-max apart</a:t>
            </a:r>
            <a:br>
              <a:rPr lang="en-US" sz="1800" dirty="0">
                <a:solidFill>
                  <a:srgbClr val="FFFFFF"/>
                </a:solidFill>
                <a:latin typeface="Arial" charset="0"/>
              </a:rPr>
            </a:br>
            <a:r>
              <a:rPr lang="en-US" sz="1800" dirty="0">
                <a:solidFill>
                  <a:srgbClr val="FFFFFF"/>
                </a:solidFill>
                <a:latin typeface="Arial" charset="0"/>
              </a:rPr>
              <a:t>    - are about </a:t>
            </a:r>
            <a:r>
              <a:rPr lang="en-US" sz="1800" i="1" dirty="0">
                <a:solidFill>
                  <a:srgbClr val="FFFFFF"/>
                </a:solidFill>
                <a:latin typeface="Arial" charset="0"/>
              </a:rPr>
              <a:t>b</a:t>
            </a:r>
            <a:r>
              <a:rPr lang="en-US" sz="1800" dirty="0">
                <a:solidFill>
                  <a:srgbClr val="FFFFFF"/>
                </a:solidFill>
                <a:latin typeface="Arial" charset="0"/>
              </a:rPr>
              <a:t> apart (bridge opening width)</a:t>
            </a:r>
            <a:br>
              <a:rPr lang="en-US" sz="1800" dirty="0">
                <a:solidFill>
                  <a:srgbClr val="FFFFFF"/>
                </a:solidFill>
                <a:latin typeface="Arial" charset="0"/>
              </a:rPr>
            </a:br>
            <a:r>
              <a:rPr lang="en-US" sz="1800" dirty="0">
                <a:solidFill>
                  <a:srgbClr val="FFFFFF"/>
                </a:solidFill>
                <a:latin typeface="Arial" charset="0"/>
              </a:rPr>
              <a:t>    - extend above maximum water level</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If uncertain, use the default tables</a:t>
            </a:r>
            <a:br>
              <a:rPr lang="en-US" sz="1800" dirty="0">
                <a:solidFill>
                  <a:srgbClr val="FFFFFF"/>
                </a:solidFill>
                <a:latin typeface="Arial" charset="0"/>
              </a:rPr>
            </a:br>
            <a:r>
              <a:rPr lang="en-US" sz="1800" dirty="0">
                <a:solidFill>
                  <a:srgbClr val="FFFFFF"/>
                </a:solidFill>
                <a:latin typeface="Arial" charset="0"/>
              </a:rPr>
              <a:t>    of coefficients</a:t>
            </a:r>
            <a:endParaRPr lang="en-GB" sz="1800"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Bridge Tab on Structures Page</a:t>
            </a:r>
          </a:p>
          <a:p>
            <a:pPr marL="0" indent="0">
              <a:buNone/>
            </a:pPr>
            <a:endParaRPr lang="en-GB" dirty="0"/>
          </a:p>
        </p:txBody>
      </p:sp>
      <p:pic>
        <p:nvPicPr>
          <p:cNvPr id="4" name="Picture 4"/>
          <p:cNvPicPr>
            <a:picLocks noChangeAspect="1" noChangeArrowheads="1"/>
          </p:cNvPicPr>
          <p:nvPr/>
        </p:nvPicPr>
        <p:blipFill>
          <a:blip r:embed="rId2"/>
          <a:srcRect l="22887" t="11333" r="14397" b="15767"/>
          <a:stretch>
            <a:fillRect/>
          </a:stretch>
        </p:blipFill>
        <p:spPr bwMode="auto">
          <a:xfrm>
            <a:off x="3379465" y="1771874"/>
            <a:ext cx="5476875" cy="4767262"/>
          </a:xfrm>
          <a:prstGeom prst="rect">
            <a:avLst/>
          </a:prstGeom>
          <a:noFill/>
          <a:ln w="9525">
            <a:noFill/>
            <a:miter lim="800000"/>
            <a:headEnd/>
            <a:tailEnd/>
          </a:ln>
          <a:effectLst/>
        </p:spPr>
      </p:pic>
      <p:sp>
        <p:nvSpPr>
          <p:cNvPr id="5" name="Text Box 5"/>
          <p:cNvSpPr txBox="1">
            <a:spLocks noChangeArrowheads="1"/>
          </p:cNvSpPr>
          <p:nvPr/>
        </p:nvSpPr>
        <p:spPr bwMode="auto">
          <a:xfrm>
            <a:off x="6506840" y="1052736"/>
            <a:ext cx="1522413" cy="584775"/>
          </a:xfrm>
          <a:prstGeom prst="rect">
            <a:avLst/>
          </a:prstGeom>
          <a:noFill/>
          <a:ln w="9525">
            <a:noFill/>
            <a:miter lim="800000"/>
            <a:headEnd/>
            <a:tailEnd/>
          </a:ln>
          <a:effectLst/>
        </p:spPr>
        <p:txBody>
          <a:bodyPr>
            <a:spAutoFit/>
          </a:bodyPr>
          <a:lstStyle/>
          <a:p>
            <a:r>
              <a:rPr lang="en-GB" sz="1600" smtClean="0">
                <a:solidFill>
                  <a:srgbClr val="FFFFFF"/>
                </a:solidFill>
                <a:latin typeface="Arial"/>
              </a:rPr>
              <a:t>Unique Bridge</a:t>
            </a:r>
            <a:br>
              <a:rPr lang="en-GB" sz="1600" smtClean="0">
                <a:solidFill>
                  <a:srgbClr val="FFFFFF"/>
                </a:solidFill>
                <a:latin typeface="Arial"/>
              </a:rPr>
            </a:br>
            <a:r>
              <a:rPr lang="en-GB" sz="1600" smtClean="0">
                <a:solidFill>
                  <a:srgbClr val="FFFFFF"/>
                </a:solidFill>
                <a:latin typeface="Arial"/>
              </a:rPr>
              <a:t>ID Required</a:t>
            </a:r>
            <a:endParaRPr lang="en-GB" sz="1600">
              <a:solidFill>
                <a:srgbClr val="FFFFFF"/>
              </a:solidFill>
              <a:latin typeface="Arial"/>
            </a:endParaRPr>
          </a:p>
        </p:txBody>
      </p:sp>
      <p:sp>
        <p:nvSpPr>
          <p:cNvPr id="6" name="Rectangle 6"/>
          <p:cNvSpPr>
            <a:spLocks noChangeArrowheads="1"/>
          </p:cNvSpPr>
          <p:nvPr/>
        </p:nvSpPr>
        <p:spPr bwMode="auto">
          <a:xfrm>
            <a:off x="3396928" y="2364011"/>
            <a:ext cx="1603375" cy="1687513"/>
          </a:xfrm>
          <a:prstGeom prst="rect">
            <a:avLst/>
          </a:prstGeom>
          <a:noFill/>
          <a:ln w="28575">
            <a:solidFill>
              <a:schemeClr val="accent2"/>
            </a:solidFill>
            <a:miter lim="800000"/>
            <a:headEnd/>
            <a:tailEnd/>
          </a:ln>
          <a:effectLst/>
        </p:spPr>
        <p:txBody>
          <a:bodyPr wrap="none" anchor="ctr"/>
          <a:lstStyle/>
          <a:p>
            <a:endParaRPr lang="da-DK" sz="1600"/>
          </a:p>
        </p:txBody>
      </p:sp>
      <p:sp>
        <p:nvSpPr>
          <p:cNvPr id="7" name="Rectangle 7"/>
          <p:cNvSpPr>
            <a:spLocks noChangeArrowheads="1"/>
          </p:cNvSpPr>
          <p:nvPr/>
        </p:nvSpPr>
        <p:spPr bwMode="auto">
          <a:xfrm>
            <a:off x="582290" y="2500536"/>
            <a:ext cx="2413000" cy="1077218"/>
          </a:xfrm>
          <a:prstGeom prst="rect">
            <a:avLst/>
          </a:prstGeom>
          <a:noFill/>
          <a:ln w="12700">
            <a:noFill/>
            <a:miter lim="800000"/>
            <a:headEnd type="none" w="sm" len="sm"/>
            <a:tailEnd type="none" w="sm" len="sm"/>
          </a:ln>
          <a:effectLst/>
        </p:spPr>
        <p:txBody>
          <a:bodyPr>
            <a:spAutoFit/>
          </a:bodyPr>
          <a:lstStyle/>
          <a:p>
            <a:pPr defTabSz="762000" eaLnBrk="0" hangingPunct="0"/>
            <a:r>
              <a:rPr lang="en-US" sz="1600">
                <a:solidFill>
                  <a:srgbClr val="FFFFFF"/>
                </a:solidFill>
                <a:latin typeface="Arial" charset="0"/>
              </a:rPr>
              <a:t>List of Options</a:t>
            </a:r>
          </a:p>
          <a:p>
            <a:pPr defTabSz="762000" eaLnBrk="0" hangingPunct="0"/>
            <a:r>
              <a:rPr lang="en-US" sz="1600">
                <a:solidFill>
                  <a:srgbClr val="FFFFFF"/>
                </a:solidFill>
                <a:latin typeface="Arial" charset="0"/>
              </a:rPr>
              <a:t>Changes with</a:t>
            </a:r>
            <a:br>
              <a:rPr lang="en-US" sz="1600">
                <a:solidFill>
                  <a:srgbClr val="FFFFFF"/>
                </a:solidFill>
                <a:latin typeface="Arial" charset="0"/>
              </a:rPr>
            </a:br>
            <a:r>
              <a:rPr lang="en-US" sz="1600">
                <a:solidFill>
                  <a:srgbClr val="FFFFFF"/>
                </a:solidFill>
                <a:latin typeface="Arial" charset="0"/>
              </a:rPr>
              <a:t>Method Selected</a:t>
            </a:r>
          </a:p>
          <a:p>
            <a:pPr defTabSz="762000" eaLnBrk="0" hangingPunct="0"/>
            <a:r>
              <a:rPr lang="en-US" sz="1600" i="1">
                <a:solidFill>
                  <a:srgbClr val="FFFFFF"/>
                </a:solidFill>
                <a:latin typeface="Arial" charset="0"/>
              </a:rPr>
              <a:t>(Combine as Required)</a:t>
            </a:r>
          </a:p>
        </p:txBody>
      </p:sp>
      <p:sp>
        <p:nvSpPr>
          <p:cNvPr id="8" name="Line 8"/>
          <p:cNvSpPr>
            <a:spLocks noChangeShapeType="1"/>
          </p:cNvSpPr>
          <p:nvPr/>
        </p:nvSpPr>
        <p:spPr bwMode="auto">
          <a:xfrm>
            <a:off x="2055490" y="2640236"/>
            <a:ext cx="1320800" cy="0"/>
          </a:xfrm>
          <a:prstGeom prst="line">
            <a:avLst/>
          </a:prstGeom>
          <a:noFill/>
          <a:ln w="28575">
            <a:solidFill>
              <a:schemeClr val="accent2"/>
            </a:solidFill>
            <a:round/>
            <a:headEnd/>
            <a:tailEnd type="triangle" w="med" len="med"/>
          </a:ln>
          <a:effectLst/>
        </p:spPr>
        <p:txBody>
          <a:bodyPr/>
          <a:lstStyle/>
          <a:p>
            <a:endParaRPr lang="da-DK" sz="1600"/>
          </a:p>
        </p:txBody>
      </p:sp>
      <p:sp>
        <p:nvSpPr>
          <p:cNvPr id="9" name="Text Box 9"/>
          <p:cNvSpPr txBox="1">
            <a:spLocks noChangeArrowheads="1"/>
          </p:cNvSpPr>
          <p:nvPr/>
        </p:nvSpPr>
        <p:spPr bwMode="auto">
          <a:xfrm>
            <a:off x="323528" y="5085184"/>
            <a:ext cx="2940050" cy="923330"/>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Overflow Only Available</a:t>
            </a:r>
            <a:br>
              <a:rPr lang="en-GB" sz="1800" dirty="0" smtClean="0">
                <a:solidFill>
                  <a:schemeClr val="accent1"/>
                </a:solidFill>
                <a:latin typeface="Arial"/>
              </a:rPr>
            </a:br>
            <a:r>
              <a:rPr lang="en-GB" sz="1800" dirty="0" smtClean="0">
                <a:solidFill>
                  <a:schemeClr val="accent1"/>
                </a:solidFill>
                <a:latin typeface="Arial"/>
              </a:rPr>
              <a:t>in Combination with Submergence</a:t>
            </a:r>
            <a:endParaRPr lang="en-GB" sz="1800" dirty="0">
              <a:solidFill>
                <a:schemeClr val="accent1"/>
              </a:solidFill>
              <a:latin typeface="Arial"/>
            </a:endParaRPr>
          </a:p>
        </p:txBody>
      </p:sp>
      <p:sp>
        <p:nvSpPr>
          <p:cNvPr id="10" name="Freeform 10"/>
          <p:cNvSpPr>
            <a:spLocks/>
          </p:cNvSpPr>
          <p:nvPr/>
        </p:nvSpPr>
        <p:spPr bwMode="auto">
          <a:xfrm flipH="1">
            <a:off x="6246490" y="1192436"/>
            <a:ext cx="304800" cy="876300"/>
          </a:xfrm>
          <a:custGeom>
            <a:avLst/>
            <a:gdLst/>
            <a:ahLst/>
            <a:cxnLst>
              <a:cxn ang="0">
                <a:pos x="0" y="0"/>
              </a:cxn>
              <a:cxn ang="0">
                <a:pos x="168" y="0"/>
              </a:cxn>
              <a:cxn ang="0">
                <a:pos x="168" y="552"/>
              </a:cxn>
            </a:cxnLst>
            <a:rect l="0" t="0" r="r" b="b"/>
            <a:pathLst>
              <a:path w="168" h="552">
                <a:moveTo>
                  <a:pt x="0" y="0"/>
                </a:moveTo>
                <a:lnTo>
                  <a:pt x="168" y="0"/>
                </a:lnTo>
                <a:lnTo>
                  <a:pt x="168" y="552"/>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11" name="Rectangle 10"/>
          <p:cNvSpPr/>
          <p:nvPr/>
        </p:nvSpPr>
        <p:spPr bwMode="auto">
          <a:xfrm>
            <a:off x="6819354" y="1898665"/>
            <a:ext cx="2036986" cy="338554"/>
          </a:xfrm>
          <a:prstGeom prst="rect">
            <a:avLst/>
          </a:prstGeom>
          <a:noFill/>
          <a:ln w="254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i="0" u="none" strike="noStrike" cap="none" normalizeH="0" baseline="0" smtClean="0">
              <a:ln>
                <a:noFill/>
              </a:ln>
              <a:solidFill>
                <a:schemeClr val="bg1"/>
              </a:solidFill>
              <a:effectLst/>
              <a:latin typeface="Verdana" pitchFamily="34" charset="0"/>
            </a:endParaRPr>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4093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Available Methods</a:t>
            </a:r>
          </a:p>
          <a:p>
            <a:pPr marL="0" indent="0">
              <a:buNone/>
            </a:pPr>
            <a:endParaRPr lang="en-GB" dirty="0"/>
          </a:p>
        </p:txBody>
      </p:sp>
      <p:sp>
        <p:nvSpPr>
          <p:cNvPr id="4" name="Rectangle 4"/>
          <p:cNvSpPr>
            <a:spLocks noChangeArrowheads="1"/>
          </p:cNvSpPr>
          <p:nvPr/>
        </p:nvSpPr>
        <p:spPr bwMode="auto">
          <a:xfrm>
            <a:off x="522982" y="1844824"/>
            <a:ext cx="3962400" cy="2371725"/>
          </a:xfrm>
          <a:prstGeom prst="rect">
            <a:avLst/>
          </a:prstGeom>
          <a:noFill/>
          <a:ln w="9525">
            <a:noFill/>
            <a:miter lim="800000"/>
            <a:headEnd/>
            <a:tailEnd/>
          </a:ln>
          <a:effectLst/>
        </p:spPr>
        <p:txBody>
          <a:bodyPr/>
          <a:lstStyle/>
          <a:p>
            <a:pPr>
              <a:spcBef>
                <a:spcPct val="20000"/>
              </a:spcBef>
            </a:pPr>
            <a:r>
              <a:rPr lang="en-US" sz="1800" b="1" dirty="0">
                <a:solidFill>
                  <a:srgbClr val="FFFFFF"/>
                </a:solidFill>
                <a:latin typeface="+mn-lt"/>
              </a:rPr>
              <a:t>Methods:</a:t>
            </a:r>
          </a:p>
          <a:p>
            <a:pPr>
              <a:spcBef>
                <a:spcPct val="20000"/>
              </a:spcBef>
            </a:pPr>
            <a:endParaRPr lang="en-US" sz="1800" b="1" dirty="0">
              <a:solidFill>
                <a:srgbClr val="FFFFFF"/>
              </a:solidFill>
              <a:effectLst>
                <a:outerShdw blurRad="38100" dist="38100" dir="2700000" algn="tl">
                  <a:srgbClr val="C0C0C0"/>
                </a:outerShdw>
              </a:effectLst>
              <a:latin typeface="+mn-lt"/>
            </a:endParaRPr>
          </a:p>
          <a:p>
            <a:pPr marL="285750" indent="-285750">
              <a:spcBef>
                <a:spcPct val="20000"/>
              </a:spcBef>
              <a:buFont typeface="Arial" pitchFamily="34" charset="0"/>
              <a:buChar char="•"/>
            </a:pPr>
            <a:r>
              <a:rPr lang="en-US" sz="1800" dirty="0">
                <a:solidFill>
                  <a:srgbClr val="FFFFFF"/>
                </a:solidFill>
                <a:latin typeface="+mn-lt"/>
              </a:rPr>
              <a:t>Experimentally Based Tables</a:t>
            </a:r>
            <a:br>
              <a:rPr lang="en-US" sz="1800" dirty="0">
                <a:solidFill>
                  <a:srgbClr val="FFFFFF"/>
                </a:solidFill>
                <a:latin typeface="+mn-lt"/>
              </a:rPr>
            </a:br>
            <a:endParaRPr lang="en-US" sz="1800" dirty="0">
              <a:solidFill>
                <a:srgbClr val="FFFFFF"/>
              </a:solidFill>
              <a:latin typeface="+mn-lt"/>
            </a:endParaRPr>
          </a:p>
          <a:p>
            <a:pPr marL="285750" indent="-285750">
              <a:spcBef>
                <a:spcPct val="20000"/>
              </a:spcBef>
              <a:buFont typeface="Arial" pitchFamily="34" charset="0"/>
              <a:buChar char="•"/>
            </a:pPr>
            <a:r>
              <a:rPr lang="en-US" sz="1800" dirty="0">
                <a:solidFill>
                  <a:srgbClr val="FFFFFF"/>
                </a:solidFill>
                <a:latin typeface="+mn-lt"/>
              </a:rPr>
              <a:t>Free Flow Methods</a:t>
            </a:r>
            <a:br>
              <a:rPr lang="en-US" sz="1800" dirty="0">
                <a:solidFill>
                  <a:srgbClr val="FFFFFF"/>
                </a:solidFill>
                <a:latin typeface="+mn-lt"/>
              </a:rPr>
            </a:br>
            <a:endParaRPr lang="en-US" sz="1800" dirty="0">
              <a:solidFill>
                <a:srgbClr val="FFFFFF"/>
              </a:solidFill>
              <a:latin typeface="+mn-lt"/>
            </a:endParaRPr>
          </a:p>
          <a:p>
            <a:pPr marL="285750" indent="-285750">
              <a:spcBef>
                <a:spcPct val="20000"/>
              </a:spcBef>
              <a:buFont typeface="Arial" pitchFamily="34" charset="0"/>
              <a:buChar char="•"/>
            </a:pPr>
            <a:r>
              <a:rPr lang="en-US" sz="1800" dirty="0">
                <a:solidFill>
                  <a:srgbClr val="FFFFFF"/>
                </a:solidFill>
                <a:latin typeface="+mn-lt"/>
              </a:rPr>
              <a:t>Orifice Flow</a:t>
            </a:r>
          </a:p>
        </p:txBody>
      </p:sp>
      <p:sp>
        <p:nvSpPr>
          <p:cNvPr id="5" name="Text Box 5"/>
          <p:cNvSpPr txBox="1">
            <a:spLocks noChangeArrowheads="1"/>
          </p:cNvSpPr>
          <p:nvPr/>
        </p:nvSpPr>
        <p:spPr bwMode="auto">
          <a:xfrm>
            <a:off x="551830" y="4881711"/>
            <a:ext cx="2940050" cy="915988"/>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Energy Equation is the Simplest Method for Combined Flow Regimes</a:t>
            </a:r>
            <a:endParaRPr lang="en-GB" sz="1800" dirty="0">
              <a:solidFill>
                <a:schemeClr val="accent1"/>
              </a:solidFill>
              <a:latin typeface="Arial"/>
            </a:endParaRPr>
          </a:p>
        </p:txBody>
      </p:sp>
      <p:grpSp>
        <p:nvGrpSpPr>
          <p:cNvPr id="6" name="Group 6"/>
          <p:cNvGrpSpPr>
            <a:grpSpLocks/>
          </p:cNvGrpSpPr>
          <p:nvPr/>
        </p:nvGrpSpPr>
        <p:grpSpPr bwMode="auto">
          <a:xfrm>
            <a:off x="4180582" y="2181374"/>
            <a:ext cx="4194175" cy="3298825"/>
            <a:chOff x="2720" y="899"/>
            <a:chExt cx="2642" cy="2078"/>
          </a:xfrm>
        </p:grpSpPr>
        <p:pic>
          <p:nvPicPr>
            <p:cNvPr id="7" name="Picture 7"/>
            <p:cNvPicPr>
              <a:picLocks noChangeAspect="1" noChangeArrowheads="1"/>
            </p:cNvPicPr>
            <p:nvPr/>
          </p:nvPicPr>
          <p:blipFill>
            <a:blip r:embed="rId2"/>
            <a:srcRect l="62569" t="11333" r="14027" b="64050"/>
            <a:stretch>
              <a:fillRect/>
            </a:stretch>
          </p:blipFill>
          <p:spPr bwMode="auto">
            <a:xfrm>
              <a:off x="2724" y="899"/>
              <a:ext cx="2638" cy="2078"/>
            </a:xfrm>
            <a:prstGeom prst="rect">
              <a:avLst/>
            </a:prstGeom>
            <a:noFill/>
            <a:ln w="9525">
              <a:noFill/>
              <a:miter lim="800000"/>
              <a:headEnd/>
              <a:tailEnd/>
            </a:ln>
            <a:effectLst/>
          </p:spPr>
        </p:pic>
        <p:sp>
          <p:nvSpPr>
            <p:cNvPr id="8" name="Rectangle 8"/>
            <p:cNvSpPr>
              <a:spLocks noChangeArrowheads="1"/>
            </p:cNvSpPr>
            <p:nvPr/>
          </p:nvSpPr>
          <p:spPr bwMode="auto">
            <a:xfrm>
              <a:off x="2720" y="1696"/>
              <a:ext cx="112" cy="1272"/>
            </a:xfrm>
            <a:prstGeom prst="rect">
              <a:avLst/>
            </a:prstGeom>
            <a:solidFill>
              <a:srgbClr val="EAEAEA"/>
            </a:solidFill>
            <a:ln w="9525">
              <a:solidFill>
                <a:srgbClr val="EAEAEA"/>
              </a:solidFill>
              <a:miter lim="800000"/>
              <a:headEnd/>
              <a:tailEnd/>
            </a:ln>
            <a:effectLst/>
          </p:spPr>
          <p:txBody>
            <a:bodyPr wrap="none" anchor="ctr"/>
            <a:lstStyle/>
            <a:p>
              <a:endParaRPr lang="da-DK"/>
            </a:p>
          </p:txBody>
        </p:sp>
      </p:grpSp>
      <p:sp>
        <p:nvSpPr>
          <p:cNvPr id="9" name="Rectangle 9"/>
          <p:cNvSpPr>
            <a:spLocks noChangeArrowheads="1"/>
          </p:cNvSpPr>
          <p:nvPr/>
        </p:nvSpPr>
        <p:spPr bwMode="auto">
          <a:xfrm>
            <a:off x="4379020" y="3881586"/>
            <a:ext cx="3686175" cy="1141413"/>
          </a:xfrm>
          <a:prstGeom prst="rect">
            <a:avLst/>
          </a:prstGeom>
          <a:noFill/>
          <a:ln w="38100">
            <a:solidFill>
              <a:schemeClr val="accent2"/>
            </a:solidFill>
            <a:miter lim="800000"/>
            <a:headEnd/>
            <a:tailEnd/>
          </a:ln>
          <a:effectLst/>
        </p:spPr>
        <p:txBody>
          <a:bodyPr wrap="none" anchor="ctr"/>
          <a:lstStyle/>
          <a:p>
            <a:endParaRPr lang="da-DK"/>
          </a:p>
        </p:txBody>
      </p:sp>
      <p:sp>
        <p:nvSpPr>
          <p:cNvPr id="10" name="Text Box 10"/>
          <p:cNvSpPr txBox="1">
            <a:spLocks noChangeArrowheads="1"/>
          </p:cNvSpPr>
          <p:nvPr/>
        </p:nvSpPr>
        <p:spPr bwMode="auto">
          <a:xfrm>
            <a:off x="6606282" y="4688036"/>
            <a:ext cx="1374775" cy="304800"/>
          </a:xfrm>
          <a:prstGeom prst="rect">
            <a:avLst/>
          </a:prstGeom>
          <a:noFill/>
          <a:ln w="28575">
            <a:noFill/>
            <a:miter lim="800000"/>
            <a:headEnd/>
            <a:tailEnd/>
          </a:ln>
          <a:effectLst/>
        </p:spPr>
        <p:txBody>
          <a:bodyPr wrap="none">
            <a:spAutoFit/>
          </a:bodyPr>
          <a:lstStyle/>
          <a:p>
            <a:pPr algn="r"/>
            <a:r>
              <a:rPr lang="en-GB" sz="1400" b="1" dirty="0" smtClean="0">
                <a:solidFill>
                  <a:schemeClr val="accent6"/>
                </a:solidFill>
                <a:latin typeface="Arial"/>
              </a:rPr>
              <a:t>Free flow only</a:t>
            </a:r>
            <a:endParaRPr lang="en-GB" sz="1400" b="1" dirty="0">
              <a:solidFill>
                <a:schemeClr val="accent6"/>
              </a:solidFill>
              <a:latin typeface="Arial"/>
            </a:endParaRPr>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4093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Arch Bridges (Two Types)</a:t>
            </a:r>
          </a:p>
          <a:p>
            <a:pPr marL="0" indent="0">
              <a:buNone/>
            </a:pPr>
            <a:endParaRPr lang="en-GB" dirty="0"/>
          </a:p>
        </p:txBody>
      </p:sp>
      <p:sp>
        <p:nvSpPr>
          <p:cNvPr id="4" name="Rectangle 4"/>
          <p:cNvSpPr>
            <a:spLocks noChangeArrowheads="1"/>
          </p:cNvSpPr>
          <p:nvPr/>
        </p:nvSpPr>
        <p:spPr bwMode="auto">
          <a:xfrm>
            <a:off x="179512" y="1916832"/>
            <a:ext cx="4248472" cy="4093428"/>
          </a:xfrm>
          <a:prstGeom prst="rect">
            <a:avLst/>
          </a:prstGeom>
          <a:noFill/>
          <a:ln w="9525">
            <a:noFill/>
            <a:miter lim="800000"/>
            <a:headEnd/>
            <a:tailEnd/>
          </a:ln>
          <a:effectLst/>
        </p:spPr>
        <p:txBody>
          <a:bodyPr wrap="square">
            <a:spAutoFit/>
          </a:bodyPr>
          <a:lstStyle/>
          <a:p>
            <a:pPr>
              <a:spcBef>
                <a:spcPct val="20000"/>
              </a:spcBef>
            </a:pPr>
            <a:r>
              <a:rPr lang="en-US" b="1" dirty="0" err="1">
                <a:solidFill>
                  <a:srgbClr val="FFFFFF"/>
                </a:solidFill>
                <a:latin typeface="Arial" charset="0"/>
              </a:rPr>
              <a:t>Biery</a:t>
            </a:r>
            <a:r>
              <a:rPr lang="en-US" b="1" dirty="0">
                <a:solidFill>
                  <a:srgbClr val="FFFFFF"/>
                </a:solidFill>
                <a:latin typeface="Arial" charset="0"/>
              </a:rPr>
              <a:t> and </a:t>
            </a:r>
            <a:r>
              <a:rPr lang="en-US" b="1" dirty="0" err="1">
                <a:solidFill>
                  <a:srgbClr val="FFFFFF"/>
                </a:solidFill>
                <a:latin typeface="Arial" charset="0"/>
              </a:rPr>
              <a:t>Delleur</a:t>
            </a:r>
            <a:r>
              <a:rPr lang="en-US" b="1" dirty="0">
                <a:solidFill>
                  <a:srgbClr val="FFFFFF"/>
                </a:solidFill>
                <a:latin typeface="Arial" charset="0"/>
              </a:rPr>
              <a:t>:</a:t>
            </a:r>
          </a:p>
          <a:p>
            <a:r>
              <a:rPr lang="en-US" dirty="0">
                <a:solidFill>
                  <a:srgbClr val="FFFFFF"/>
                </a:solidFill>
                <a:effectLst>
                  <a:outerShdw blurRad="38100" dist="38100" dir="2700000" algn="tl">
                    <a:srgbClr val="C0C0C0"/>
                  </a:outerShdw>
                </a:effectLst>
                <a:latin typeface="Arial" charset="0"/>
              </a:rPr>
              <a:t>   </a:t>
            </a:r>
          </a:p>
          <a:p>
            <a:pPr>
              <a:buFontTx/>
              <a:buChar char="•"/>
            </a:pPr>
            <a:r>
              <a:rPr lang="en-US" dirty="0">
                <a:solidFill>
                  <a:srgbClr val="FFFFFF"/>
                </a:solidFill>
                <a:latin typeface="Arial" charset="0"/>
              </a:rPr>
              <a:t>   Calculates Discharge based on</a:t>
            </a:r>
            <a:br>
              <a:rPr lang="en-US" dirty="0">
                <a:solidFill>
                  <a:srgbClr val="FFFFFF"/>
                </a:solidFill>
                <a:latin typeface="Arial" charset="0"/>
              </a:rPr>
            </a:br>
            <a:r>
              <a:rPr lang="en-US" dirty="0">
                <a:solidFill>
                  <a:srgbClr val="FFFFFF"/>
                </a:solidFill>
                <a:latin typeface="Arial" charset="0"/>
              </a:rPr>
              <a:t>    Average U/S Water Depth and</a:t>
            </a:r>
            <a:br>
              <a:rPr lang="en-US" dirty="0">
                <a:solidFill>
                  <a:srgbClr val="FFFFFF"/>
                </a:solidFill>
                <a:latin typeface="Arial" charset="0"/>
              </a:rPr>
            </a:br>
            <a:r>
              <a:rPr lang="en-US" dirty="0">
                <a:solidFill>
                  <a:srgbClr val="FFFFFF"/>
                </a:solidFill>
                <a:latin typeface="Arial" charset="0"/>
              </a:rPr>
              <a:t>    Arch Geometry</a:t>
            </a:r>
          </a:p>
          <a:p>
            <a:pPr>
              <a:buFontTx/>
              <a:buChar char="•"/>
            </a:pPr>
            <a:endParaRPr lang="en-US" dirty="0">
              <a:solidFill>
                <a:srgbClr val="FFFFFF"/>
              </a:solidFill>
              <a:latin typeface="Arial" charset="0"/>
            </a:endParaRPr>
          </a:p>
          <a:p>
            <a:pPr>
              <a:buFontTx/>
              <a:buChar char="•"/>
            </a:pPr>
            <a:r>
              <a:rPr lang="en-US" dirty="0">
                <a:solidFill>
                  <a:srgbClr val="FFFFFF"/>
                </a:solidFill>
                <a:latin typeface="Arial" charset="0"/>
              </a:rPr>
              <a:t>   Table relating the</a:t>
            </a:r>
            <a:br>
              <a:rPr lang="en-US" dirty="0">
                <a:solidFill>
                  <a:srgbClr val="FFFFFF"/>
                </a:solidFill>
                <a:latin typeface="Arial" charset="0"/>
              </a:rPr>
            </a:br>
            <a:r>
              <a:rPr lang="en-US" dirty="0">
                <a:solidFill>
                  <a:srgbClr val="FFFFFF"/>
                </a:solidFill>
                <a:latin typeface="Arial" charset="0"/>
              </a:rPr>
              <a:t>    Coefficient of Discharge to:</a:t>
            </a:r>
            <a:br>
              <a:rPr lang="en-US" dirty="0">
                <a:solidFill>
                  <a:srgbClr val="FFFFFF"/>
                </a:solidFill>
                <a:latin typeface="Arial" charset="0"/>
              </a:rPr>
            </a:br>
            <a:r>
              <a:rPr lang="en-US" dirty="0">
                <a:solidFill>
                  <a:srgbClr val="FFFFFF"/>
                </a:solidFill>
                <a:latin typeface="Arial" charset="0"/>
              </a:rPr>
              <a:t>    - bridge opening ratio (</a:t>
            </a:r>
            <a:r>
              <a:rPr lang="en-US" dirty="0" err="1">
                <a:solidFill>
                  <a:srgbClr val="FFFFFF"/>
                </a:solidFill>
                <a:latin typeface="Arial" charset="0"/>
              </a:rPr>
              <a:t>b</a:t>
            </a:r>
            <a:r>
              <a:rPr lang="en-US" baseline="-25000" dirty="0" err="1">
                <a:solidFill>
                  <a:srgbClr val="FFFFFF"/>
                </a:solidFill>
                <a:latin typeface="Arial" charset="0"/>
              </a:rPr>
              <a:t>arch</a:t>
            </a:r>
            <a:r>
              <a:rPr lang="en-US" dirty="0">
                <a:solidFill>
                  <a:srgbClr val="FFFFFF"/>
                </a:solidFill>
                <a:latin typeface="Arial" charset="0"/>
              </a:rPr>
              <a:t>/</a:t>
            </a:r>
            <a:r>
              <a:rPr lang="en-US" dirty="0" err="1">
                <a:solidFill>
                  <a:srgbClr val="FFFFFF"/>
                </a:solidFill>
                <a:latin typeface="Arial" charset="0"/>
              </a:rPr>
              <a:t>b</a:t>
            </a:r>
            <a:r>
              <a:rPr lang="en-US" baseline="-25000" dirty="0" err="1">
                <a:solidFill>
                  <a:srgbClr val="FFFFFF"/>
                </a:solidFill>
                <a:latin typeface="Arial" charset="0"/>
              </a:rPr>
              <a:t>u</a:t>
            </a:r>
            <a:r>
              <a:rPr lang="en-US" baseline="-25000" dirty="0">
                <a:solidFill>
                  <a:srgbClr val="FFFFFF"/>
                </a:solidFill>
                <a:latin typeface="Arial" charset="0"/>
              </a:rPr>
              <a:t>/s</a:t>
            </a:r>
            <a:r>
              <a:rPr lang="en-US" dirty="0">
                <a:solidFill>
                  <a:srgbClr val="FFFFFF"/>
                </a:solidFill>
                <a:latin typeface="Arial" charset="0"/>
              </a:rPr>
              <a:t>)</a:t>
            </a:r>
            <a:br>
              <a:rPr lang="en-US" dirty="0">
                <a:solidFill>
                  <a:srgbClr val="FFFFFF"/>
                </a:solidFill>
                <a:latin typeface="Arial" charset="0"/>
              </a:rPr>
            </a:br>
            <a:r>
              <a:rPr lang="en-US" dirty="0">
                <a:solidFill>
                  <a:srgbClr val="FFFFFF"/>
                </a:solidFill>
                <a:latin typeface="Arial" charset="0"/>
              </a:rPr>
              <a:t>    - downstream Froude number</a:t>
            </a:r>
            <a:br>
              <a:rPr lang="en-US" dirty="0">
                <a:solidFill>
                  <a:srgbClr val="FFFFFF"/>
                </a:solidFill>
                <a:latin typeface="Arial" charset="0"/>
              </a:rPr>
            </a:br>
            <a:endParaRPr lang="en-US" dirty="0">
              <a:solidFill>
                <a:srgbClr val="FFFFFF"/>
              </a:solidFill>
              <a:latin typeface="Arial" charset="0"/>
            </a:endParaRPr>
          </a:p>
          <a:p>
            <a:pPr>
              <a:buFontTx/>
              <a:buChar char="•"/>
            </a:pPr>
            <a:r>
              <a:rPr lang="en-US" dirty="0">
                <a:solidFill>
                  <a:srgbClr val="FFFFFF"/>
                </a:solidFill>
                <a:latin typeface="Arial" charset="0"/>
              </a:rPr>
              <a:t>   Based on Experiments in</a:t>
            </a:r>
            <a:br>
              <a:rPr lang="en-US" dirty="0">
                <a:solidFill>
                  <a:srgbClr val="FFFFFF"/>
                </a:solidFill>
                <a:latin typeface="Arial" charset="0"/>
              </a:rPr>
            </a:br>
            <a:r>
              <a:rPr lang="en-US" dirty="0">
                <a:solidFill>
                  <a:srgbClr val="FFFFFF"/>
                </a:solidFill>
                <a:latin typeface="Arial" charset="0"/>
              </a:rPr>
              <a:t>    Rectangular Channel</a:t>
            </a:r>
          </a:p>
        </p:txBody>
      </p:sp>
      <p:sp>
        <p:nvSpPr>
          <p:cNvPr id="5" name="Rectangle 5"/>
          <p:cNvSpPr>
            <a:spLocks noChangeArrowheads="1"/>
          </p:cNvSpPr>
          <p:nvPr/>
        </p:nvSpPr>
        <p:spPr bwMode="auto">
          <a:xfrm>
            <a:off x="4586932" y="1926357"/>
            <a:ext cx="4161532" cy="4093428"/>
          </a:xfrm>
          <a:prstGeom prst="rect">
            <a:avLst/>
          </a:prstGeom>
          <a:noFill/>
          <a:ln w="9525">
            <a:noFill/>
            <a:miter lim="800000"/>
            <a:headEnd/>
            <a:tailEnd/>
          </a:ln>
          <a:effectLst/>
        </p:spPr>
        <p:txBody>
          <a:bodyPr wrap="square">
            <a:spAutoFit/>
          </a:bodyPr>
          <a:lstStyle/>
          <a:p>
            <a:pPr>
              <a:spcBef>
                <a:spcPct val="20000"/>
              </a:spcBef>
            </a:pPr>
            <a:r>
              <a:rPr lang="en-US" b="1" dirty="0">
                <a:solidFill>
                  <a:srgbClr val="FFFFFF"/>
                </a:solidFill>
                <a:latin typeface="Arial" charset="0"/>
              </a:rPr>
              <a:t>Hydraulic Research Method:</a:t>
            </a:r>
          </a:p>
          <a:p>
            <a:r>
              <a:rPr lang="en-US" dirty="0">
                <a:solidFill>
                  <a:srgbClr val="FFFFFF"/>
                </a:solidFill>
                <a:effectLst>
                  <a:outerShdw blurRad="38100" dist="38100" dir="2700000" algn="tl">
                    <a:srgbClr val="C0C0C0"/>
                  </a:outerShdw>
                </a:effectLst>
                <a:latin typeface="Arial" charset="0"/>
              </a:rPr>
              <a:t>   </a:t>
            </a:r>
          </a:p>
          <a:p>
            <a:pPr>
              <a:buFontTx/>
              <a:buChar char="•"/>
            </a:pPr>
            <a:r>
              <a:rPr lang="en-US" dirty="0">
                <a:solidFill>
                  <a:srgbClr val="FFFFFF"/>
                </a:solidFill>
                <a:latin typeface="Arial" charset="0"/>
              </a:rPr>
              <a:t>   Estimates Discharge based on</a:t>
            </a:r>
            <a:br>
              <a:rPr lang="en-US" dirty="0">
                <a:solidFill>
                  <a:srgbClr val="FFFFFF"/>
                </a:solidFill>
                <a:latin typeface="Arial" charset="0"/>
              </a:rPr>
            </a:br>
            <a:r>
              <a:rPr lang="en-US" dirty="0">
                <a:solidFill>
                  <a:srgbClr val="FFFFFF"/>
                </a:solidFill>
                <a:latin typeface="Arial" charset="0"/>
              </a:rPr>
              <a:t>    U/S and D/S Water Levels</a:t>
            </a:r>
            <a:br>
              <a:rPr lang="en-US" dirty="0">
                <a:solidFill>
                  <a:srgbClr val="FFFFFF"/>
                </a:solidFill>
                <a:latin typeface="Arial" charset="0"/>
              </a:rPr>
            </a:br>
            <a:endParaRPr lang="en-US" dirty="0">
              <a:solidFill>
                <a:srgbClr val="FFFFFF"/>
              </a:solidFill>
              <a:latin typeface="Arial" charset="0"/>
            </a:endParaRPr>
          </a:p>
          <a:p>
            <a:endParaRPr lang="en-US" dirty="0">
              <a:solidFill>
                <a:srgbClr val="FFFFFF"/>
              </a:solidFill>
              <a:latin typeface="Arial" charset="0"/>
            </a:endParaRPr>
          </a:p>
          <a:p>
            <a:pPr>
              <a:buFontTx/>
              <a:buChar char="•"/>
            </a:pPr>
            <a:r>
              <a:rPr lang="en-US" dirty="0">
                <a:solidFill>
                  <a:srgbClr val="FFFFFF"/>
                </a:solidFill>
                <a:latin typeface="Arial" charset="0"/>
              </a:rPr>
              <a:t>   Table relating the</a:t>
            </a:r>
            <a:br>
              <a:rPr lang="en-US" dirty="0">
                <a:solidFill>
                  <a:srgbClr val="FFFFFF"/>
                </a:solidFill>
                <a:latin typeface="Arial" charset="0"/>
              </a:rPr>
            </a:br>
            <a:r>
              <a:rPr lang="en-US" dirty="0">
                <a:solidFill>
                  <a:srgbClr val="FFFFFF"/>
                </a:solidFill>
                <a:latin typeface="Arial" charset="0"/>
              </a:rPr>
              <a:t>    Backwater Ratio to:</a:t>
            </a:r>
            <a:br>
              <a:rPr lang="en-US" dirty="0">
                <a:solidFill>
                  <a:srgbClr val="FFFFFF"/>
                </a:solidFill>
                <a:latin typeface="Arial" charset="0"/>
              </a:rPr>
            </a:br>
            <a:r>
              <a:rPr lang="en-US" dirty="0">
                <a:solidFill>
                  <a:srgbClr val="FFFFFF"/>
                </a:solidFill>
                <a:latin typeface="Arial" charset="0"/>
              </a:rPr>
              <a:t>    - blockage ratio (</a:t>
            </a:r>
            <a:r>
              <a:rPr lang="en-US" dirty="0" err="1">
                <a:solidFill>
                  <a:srgbClr val="FFFFFF"/>
                </a:solidFill>
                <a:latin typeface="Arial" charset="0"/>
              </a:rPr>
              <a:t>b</a:t>
            </a:r>
            <a:r>
              <a:rPr lang="en-US" baseline="-25000" dirty="0" err="1">
                <a:solidFill>
                  <a:srgbClr val="FFFFFF"/>
                </a:solidFill>
                <a:latin typeface="Arial" charset="0"/>
              </a:rPr>
              <a:t>arch</a:t>
            </a:r>
            <a:r>
              <a:rPr lang="en-US" dirty="0">
                <a:solidFill>
                  <a:srgbClr val="FFFFFF"/>
                </a:solidFill>
                <a:latin typeface="Arial" charset="0"/>
              </a:rPr>
              <a:t>/</a:t>
            </a:r>
            <a:r>
              <a:rPr lang="en-US" dirty="0" err="1">
                <a:solidFill>
                  <a:srgbClr val="FFFFFF"/>
                </a:solidFill>
                <a:latin typeface="Arial" charset="0"/>
              </a:rPr>
              <a:t>b</a:t>
            </a:r>
            <a:r>
              <a:rPr lang="en-US" baseline="-25000" dirty="0" err="1">
                <a:solidFill>
                  <a:srgbClr val="FFFFFF"/>
                </a:solidFill>
                <a:latin typeface="Arial" charset="0"/>
              </a:rPr>
              <a:t>u</a:t>
            </a:r>
            <a:r>
              <a:rPr lang="en-US" baseline="-25000" dirty="0">
                <a:solidFill>
                  <a:srgbClr val="FFFFFF"/>
                </a:solidFill>
                <a:latin typeface="Arial" charset="0"/>
              </a:rPr>
              <a:t>/s</a:t>
            </a:r>
            <a:r>
              <a:rPr lang="en-US" dirty="0">
                <a:solidFill>
                  <a:srgbClr val="FFFFFF"/>
                </a:solidFill>
                <a:latin typeface="Arial" charset="0"/>
              </a:rPr>
              <a:t>)</a:t>
            </a:r>
            <a:br>
              <a:rPr lang="en-US" dirty="0">
                <a:solidFill>
                  <a:srgbClr val="FFFFFF"/>
                </a:solidFill>
                <a:latin typeface="Arial" charset="0"/>
              </a:rPr>
            </a:br>
            <a:r>
              <a:rPr lang="en-US" dirty="0">
                <a:solidFill>
                  <a:srgbClr val="FFFFFF"/>
                </a:solidFill>
                <a:latin typeface="Arial" charset="0"/>
              </a:rPr>
              <a:t>    - downstream Froude number</a:t>
            </a:r>
            <a:br>
              <a:rPr lang="en-US" dirty="0">
                <a:solidFill>
                  <a:srgbClr val="FFFFFF"/>
                </a:solidFill>
                <a:latin typeface="Arial" charset="0"/>
              </a:rPr>
            </a:br>
            <a:endParaRPr lang="en-US" dirty="0">
              <a:solidFill>
                <a:srgbClr val="FFFFFF"/>
              </a:solidFill>
              <a:latin typeface="Arial" charset="0"/>
            </a:endParaRPr>
          </a:p>
          <a:p>
            <a:pPr>
              <a:buFontTx/>
              <a:buChar char="•"/>
            </a:pPr>
            <a:r>
              <a:rPr lang="en-US" dirty="0">
                <a:solidFill>
                  <a:srgbClr val="FFFFFF"/>
                </a:solidFill>
                <a:latin typeface="Arial" charset="0"/>
              </a:rPr>
              <a:t>  Upstream Cross-Section should</a:t>
            </a:r>
            <a:br>
              <a:rPr lang="en-US" dirty="0">
                <a:solidFill>
                  <a:srgbClr val="FFFFFF"/>
                </a:solidFill>
                <a:latin typeface="Arial" charset="0"/>
              </a:rPr>
            </a:br>
            <a:r>
              <a:rPr lang="en-US" dirty="0">
                <a:solidFill>
                  <a:srgbClr val="FFFFFF"/>
                </a:solidFill>
                <a:latin typeface="Arial" charset="0"/>
              </a:rPr>
              <a:t>   be one Bridge Span away</a:t>
            </a:r>
          </a:p>
        </p:txBody>
      </p:sp>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4093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Arch Bridges (Geometry and Loss Factors)</a:t>
            </a:r>
          </a:p>
          <a:p>
            <a:pPr marL="0" indent="0">
              <a:buNone/>
            </a:pPr>
            <a:endParaRPr lang="en-GB" dirty="0"/>
          </a:p>
        </p:txBody>
      </p:sp>
      <p:pic>
        <p:nvPicPr>
          <p:cNvPr id="4" name="Picture 4"/>
          <p:cNvPicPr>
            <a:picLocks noChangeAspect="1" noChangeArrowheads="1"/>
          </p:cNvPicPr>
          <p:nvPr/>
        </p:nvPicPr>
        <p:blipFill>
          <a:blip r:embed="rId2"/>
          <a:srcRect r="1984" b="37985"/>
          <a:stretch>
            <a:fillRect/>
          </a:stretch>
        </p:blipFill>
        <p:spPr bwMode="auto">
          <a:xfrm>
            <a:off x="5230490" y="1440457"/>
            <a:ext cx="3492500" cy="1763713"/>
          </a:xfrm>
          <a:prstGeom prst="rect">
            <a:avLst/>
          </a:prstGeom>
          <a:noFill/>
          <a:ln w="28575">
            <a:noFill/>
            <a:miter lim="800000"/>
            <a:headEnd/>
            <a:tailEnd/>
          </a:ln>
          <a:effectLst/>
        </p:spPr>
      </p:pic>
      <p:sp>
        <p:nvSpPr>
          <p:cNvPr id="5" name="Rectangle 5"/>
          <p:cNvSpPr>
            <a:spLocks noChangeArrowheads="1"/>
          </p:cNvSpPr>
          <p:nvPr/>
        </p:nvSpPr>
        <p:spPr bwMode="auto">
          <a:xfrm>
            <a:off x="594990" y="1757957"/>
            <a:ext cx="2959100" cy="641350"/>
          </a:xfrm>
          <a:prstGeom prst="rect">
            <a:avLst/>
          </a:prstGeom>
          <a:noFill/>
          <a:ln w="9525">
            <a:noFill/>
            <a:miter lim="800000"/>
            <a:headEnd/>
            <a:tailEnd/>
          </a:ln>
          <a:effectLst/>
        </p:spPr>
        <p:txBody>
          <a:bodyPr>
            <a:spAutoFit/>
          </a:bodyPr>
          <a:lstStyle/>
          <a:p>
            <a:pPr>
              <a:spcBef>
                <a:spcPct val="20000"/>
              </a:spcBef>
            </a:pPr>
            <a:r>
              <a:rPr lang="en-US" sz="1800">
                <a:solidFill>
                  <a:srgbClr val="FFFFFF"/>
                </a:solidFill>
                <a:latin typeface="Arial" charset="0"/>
              </a:rPr>
              <a:t>Assumes Free Surface</a:t>
            </a:r>
            <a:br>
              <a:rPr lang="en-US" sz="1800">
                <a:solidFill>
                  <a:srgbClr val="FFFFFF"/>
                </a:solidFill>
                <a:latin typeface="Arial" charset="0"/>
              </a:rPr>
            </a:br>
            <a:r>
              <a:rPr lang="en-US" sz="1800">
                <a:solidFill>
                  <a:srgbClr val="FFFFFF"/>
                </a:solidFill>
                <a:latin typeface="Arial" charset="0"/>
              </a:rPr>
              <a:t>(no Submergence)</a:t>
            </a:r>
          </a:p>
        </p:txBody>
      </p:sp>
      <p:pic>
        <p:nvPicPr>
          <p:cNvPr id="6" name="Picture 6"/>
          <p:cNvPicPr>
            <a:picLocks noChangeAspect="1" noChangeArrowheads="1"/>
          </p:cNvPicPr>
          <p:nvPr/>
        </p:nvPicPr>
        <p:blipFill>
          <a:blip r:embed="rId3"/>
          <a:srcRect/>
          <a:stretch>
            <a:fillRect/>
          </a:stretch>
        </p:blipFill>
        <p:spPr bwMode="auto">
          <a:xfrm>
            <a:off x="2880990" y="4012207"/>
            <a:ext cx="2947988" cy="2297113"/>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a:stretch>
            <a:fillRect/>
          </a:stretch>
        </p:blipFill>
        <p:spPr bwMode="auto">
          <a:xfrm>
            <a:off x="5954390" y="4012207"/>
            <a:ext cx="2947988" cy="2297113"/>
          </a:xfrm>
          <a:prstGeom prst="rect">
            <a:avLst/>
          </a:prstGeom>
          <a:noFill/>
          <a:ln w="9525">
            <a:noFill/>
            <a:miter lim="800000"/>
            <a:headEnd/>
            <a:tailEnd/>
          </a:ln>
          <a:effectLst/>
        </p:spPr>
      </p:pic>
      <p:pic>
        <p:nvPicPr>
          <p:cNvPr id="8" name="Picture 8"/>
          <p:cNvPicPr>
            <a:picLocks noChangeAspect="1" noChangeArrowheads="1"/>
          </p:cNvPicPr>
          <p:nvPr/>
        </p:nvPicPr>
        <p:blipFill>
          <a:blip r:embed="rId5"/>
          <a:srcRect l="41344" t="20694" r="42821" b="73904"/>
          <a:stretch>
            <a:fillRect/>
          </a:stretch>
        </p:blipFill>
        <p:spPr bwMode="auto">
          <a:xfrm>
            <a:off x="1644328" y="2651720"/>
            <a:ext cx="2387600" cy="611187"/>
          </a:xfrm>
          <a:prstGeom prst="rect">
            <a:avLst/>
          </a:prstGeom>
          <a:noFill/>
          <a:ln w="9525">
            <a:noFill/>
            <a:miter lim="800000"/>
            <a:headEnd/>
            <a:tailEnd/>
          </a:ln>
          <a:effectLst/>
        </p:spPr>
      </p:pic>
      <p:sp>
        <p:nvSpPr>
          <p:cNvPr id="9" name="Text Box 9"/>
          <p:cNvSpPr txBox="1">
            <a:spLocks noChangeArrowheads="1"/>
          </p:cNvSpPr>
          <p:nvPr/>
        </p:nvSpPr>
        <p:spPr bwMode="auto">
          <a:xfrm>
            <a:off x="323528" y="5021857"/>
            <a:ext cx="3244850" cy="1190625"/>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Submergence and Overtopping can be</a:t>
            </a:r>
            <a:br>
              <a:rPr lang="en-GB" sz="1800" dirty="0" smtClean="0">
                <a:solidFill>
                  <a:schemeClr val="accent1"/>
                </a:solidFill>
                <a:latin typeface="Arial"/>
              </a:rPr>
            </a:br>
            <a:r>
              <a:rPr lang="en-GB" sz="1800" dirty="0" smtClean="0">
                <a:solidFill>
                  <a:schemeClr val="accent1"/>
                </a:solidFill>
                <a:latin typeface="Arial"/>
              </a:rPr>
              <a:t>Added using Other</a:t>
            </a:r>
            <a:br>
              <a:rPr lang="en-GB" sz="1800" dirty="0" smtClean="0">
                <a:solidFill>
                  <a:schemeClr val="accent1"/>
                </a:solidFill>
                <a:latin typeface="Arial"/>
              </a:rPr>
            </a:br>
            <a:r>
              <a:rPr lang="en-GB" sz="1800" dirty="0" smtClean="0">
                <a:solidFill>
                  <a:schemeClr val="accent1"/>
                </a:solidFill>
                <a:latin typeface="Arial"/>
              </a:rPr>
              <a:t>Methods</a:t>
            </a:r>
            <a:endParaRPr lang="en-GB" sz="1800" dirty="0">
              <a:solidFill>
                <a:schemeClr val="accent1"/>
              </a:solidFill>
              <a:latin typeface="Arial"/>
            </a:endParaRPr>
          </a:p>
        </p:txBody>
      </p:sp>
      <p:sp>
        <p:nvSpPr>
          <p:cNvPr id="10" name="Freeform 10"/>
          <p:cNvSpPr>
            <a:spLocks/>
          </p:cNvSpPr>
          <p:nvPr/>
        </p:nvSpPr>
        <p:spPr bwMode="auto">
          <a:xfrm>
            <a:off x="2258690" y="3154957"/>
            <a:ext cx="5118100" cy="838200"/>
          </a:xfrm>
          <a:custGeom>
            <a:avLst/>
            <a:gdLst/>
            <a:ahLst/>
            <a:cxnLst>
              <a:cxn ang="0">
                <a:pos x="0" y="0"/>
              </a:cxn>
              <a:cxn ang="0">
                <a:pos x="0" y="168"/>
              </a:cxn>
              <a:cxn ang="0">
                <a:pos x="3224" y="168"/>
              </a:cxn>
              <a:cxn ang="0">
                <a:pos x="3224" y="528"/>
              </a:cxn>
            </a:cxnLst>
            <a:rect l="0" t="0" r="r" b="b"/>
            <a:pathLst>
              <a:path w="3224" h="528">
                <a:moveTo>
                  <a:pt x="0" y="0"/>
                </a:moveTo>
                <a:lnTo>
                  <a:pt x="0" y="168"/>
                </a:lnTo>
                <a:lnTo>
                  <a:pt x="3224" y="168"/>
                </a:lnTo>
                <a:lnTo>
                  <a:pt x="3224" y="528"/>
                </a:lnTo>
              </a:path>
            </a:pathLst>
          </a:custGeom>
          <a:noFill/>
          <a:ln w="28575">
            <a:solidFill>
              <a:schemeClr val="accent2"/>
            </a:solidFill>
            <a:round/>
            <a:headEnd type="none" w="med" len="med"/>
            <a:tailEnd type="triangle" w="med" len="med"/>
          </a:ln>
          <a:effectLst/>
        </p:spPr>
        <p:txBody>
          <a:bodyPr/>
          <a:lstStyle/>
          <a:p>
            <a:endParaRPr lang="da-DK"/>
          </a:p>
        </p:txBody>
      </p:sp>
      <p:sp>
        <p:nvSpPr>
          <p:cNvPr id="11" name="Line 11"/>
          <p:cNvSpPr>
            <a:spLocks noChangeShapeType="1"/>
          </p:cNvSpPr>
          <p:nvPr/>
        </p:nvSpPr>
        <p:spPr bwMode="auto">
          <a:xfrm>
            <a:off x="4328790" y="3421657"/>
            <a:ext cx="0" cy="584200"/>
          </a:xfrm>
          <a:prstGeom prst="line">
            <a:avLst/>
          </a:prstGeom>
          <a:noFill/>
          <a:ln w="28575">
            <a:solidFill>
              <a:srgbClr val="CC6633"/>
            </a:solidFill>
            <a:round/>
            <a:headEnd/>
            <a:tailEnd type="triangle" w="med" len="med"/>
          </a:ln>
          <a:effectLst/>
        </p:spPr>
        <p:txBody>
          <a:bodyPr/>
          <a:lstStyle/>
          <a:p>
            <a:endParaRPr lang="da-DK"/>
          </a:p>
        </p:txBody>
      </p:sp>
      <p:sp>
        <p:nvSpPr>
          <p:cNvPr id="12" name="Rectangle 12"/>
          <p:cNvSpPr>
            <a:spLocks noChangeArrowheads="1"/>
          </p:cNvSpPr>
          <p:nvPr/>
        </p:nvSpPr>
        <p:spPr bwMode="auto">
          <a:xfrm>
            <a:off x="1834828" y="2878732"/>
            <a:ext cx="866775" cy="290513"/>
          </a:xfrm>
          <a:prstGeom prst="rect">
            <a:avLst/>
          </a:prstGeom>
          <a:noFill/>
          <a:ln w="28575">
            <a:solidFill>
              <a:schemeClr val="accent2"/>
            </a:solidFill>
            <a:miter lim="800000"/>
            <a:headEnd/>
            <a:tailEnd/>
          </a:ln>
          <a:effectLst/>
        </p:spPr>
        <p:txBody>
          <a:bodyPr wrap="none" anchor="ctr"/>
          <a:lstStyle/>
          <a:p>
            <a:endParaRPr lang="da-DK"/>
          </a:p>
        </p:txBody>
      </p:sp>
      <p:sp>
        <p:nvSpPr>
          <p:cNvPr id="13" name="Footer Placeholder 1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4093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Arch Bridges (Default Tables)</a:t>
            </a:r>
          </a:p>
          <a:p>
            <a:pPr marL="0" indent="0">
              <a:buNone/>
            </a:pPr>
            <a:endParaRPr lang="en-GB" dirty="0"/>
          </a:p>
        </p:txBody>
      </p:sp>
      <p:sp>
        <p:nvSpPr>
          <p:cNvPr id="6" name="Rectangle 2"/>
          <p:cNvSpPr>
            <a:spLocks noChangeArrowheads="1"/>
          </p:cNvSpPr>
          <p:nvPr/>
        </p:nvSpPr>
        <p:spPr bwMode="auto">
          <a:xfrm>
            <a:off x="763338" y="1700808"/>
            <a:ext cx="5463932" cy="646331"/>
          </a:xfrm>
          <a:prstGeom prst="rect">
            <a:avLst/>
          </a:prstGeom>
          <a:noFill/>
          <a:ln w="9525">
            <a:noFill/>
            <a:miter lim="800000"/>
            <a:headEnd/>
            <a:tailEnd/>
          </a:ln>
          <a:effectLst/>
        </p:spPr>
        <p:txBody>
          <a:bodyPr wrap="none">
            <a:spAutoFit/>
          </a:bodyPr>
          <a:lstStyle/>
          <a:p>
            <a:pPr>
              <a:spcBef>
                <a:spcPct val="20000"/>
              </a:spcBef>
            </a:pPr>
            <a:r>
              <a:rPr lang="en-US" sz="1800">
                <a:solidFill>
                  <a:srgbClr val="FFFFFF"/>
                </a:solidFill>
                <a:latin typeface="Arial" charset="0"/>
              </a:rPr>
              <a:t>Default Table is for a Semi-Circular Arch</a:t>
            </a:r>
            <a:br>
              <a:rPr lang="en-US" sz="1800">
                <a:solidFill>
                  <a:srgbClr val="FFFFFF"/>
                </a:solidFill>
                <a:latin typeface="Arial" charset="0"/>
              </a:rPr>
            </a:br>
            <a:r>
              <a:rPr lang="en-US" sz="1800">
                <a:solidFill>
                  <a:srgbClr val="FFFFFF"/>
                </a:solidFill>
                <a:latin typeface="Arial" charset="0"/>
              </a:rPr>
              <a:t>(no Skew, Eccentricity, Entrance Rounding or Piers)</a:t>
            </a:r>
          </a:p>
        </p:txBody>
      </p:sp>
      <p:pic>
        <p:nvPicPr>
          <p:cNvPr id="7" name="Picture 3"/>
          <p:cNvPicPr>
            <a:picLocks noChangeAspect="1" noChangeArrowheads="1"/>
          </p:cNvPicPr>
          <p:nvPr/>
        </p:nvPicPr>
        <p:blipFill>
          <a:blip r:embed="rId2"/>
          <a:srcRect l="41344" t="20694" r="42821" b="73904"/>
          <a:stretch>
            <a:fillRect/>
          </a:stretch>
        </p:blipFill>
        <p:spPr bwMode="auto">
          <a:xfrm>
            <a:off x="825251" y="2458046"/>
            <a:ext cx="2387600" cy="611187"/>
          </a:xfrm>
          <a:prstGeom prst="rect">
            <a:avLst/>
          </a:prstGeom>
          <a:noFill/>
          <a:ln w="9525">
            <a:noFill/>
            <a:miter lim="800000"/>
            <a:headEnd/>
            <a:tailEnd/>
          </a:ln>
          <a:effectLst/>
        </p:spPr>
      </p:pic>
      <p:sp>
        <p:nvSpPr>
          <p:cNvPr id="8" name="Freeform 4"/>
          <p:cNvSpPr>
            <a:spLocks/>
          </p:cNvSpPr>
          <p:nvPr/>
        </p:nvSpPr>
        <p:spPr bwMode="auto">
          <a:xfrm>
            <a:off x="2836613" y="2816821"/>
            <a:ext cx="4724400" cy="550862"/>
          </a:xfrm>
          <a:custGeom>
            <a:avLst/>
            <a:gdLst/>
            <a:ahLst/>
            <a:cxnLst>
              <a:cxn ang="0">
                <a:pos x="0" y="0"/>
              </a:cxn>
              <a:cxn ang="0">
                <a:pos x="2624" y="0"/>
              </a:cxn>
              <a:cxn ang="0">
                <a:pos x="2624" y="235"/>
              </a:cxn>
            </a:cxnLst>
            <a:rect l="0" t="0" r="r" b="b"/>
            <a:pathLst>
              <a:path w="2624" h="235">
                <a:moveTo>
                  <a:pt x="0" y="0"/>
                </a:moveTo>
                <a:lnTo>
                  <a:pt x="2624" y="0"/>
                </a:lnTo>
                <a:lnTo>
                  <a:pt x="2624" y="235"/>
                </a:lnTo>
              </a:path>
            </a:pathLst>
          </a:custGeom>
          <a:noFill/>
          <a:ln w="28575">
            <a:solidFill>
              <a:schemeClr val="accent2"/>
            </a:solidFill>
            <a:round/>
            <a:headEnd type="none" w="med" len="med"/>
            <a:tailEnd type="triangle" w="med" len="med"/>
          </a:ln>
          <a:effectLst/>
        </p:spPr>
        <p:txBody>
          <a:bodyPr/>
          <a:lstStyle/>
          <a:p>
            <a:endParaRPr lang="da-DK"/>
          </a:p>
        </p:txBody>
      </p:sp>
      <p:sp>
        <p:nvSpPr>
          <p:cNvPr id="9" name="Line 5"/>
          <p:cNvSpPr>
            <a:spLocks noChangeShapeType="1"/>
          </p:cNvSpPr>
          <p:nvPr/>
        </p:nvSpPr>
        <p:spPr bwMode="auto">
          <a:xfrm>
            <a:off x="2366713" y="2986683"/>
            <a:ext cx="0" cy="330200"/>
          </a:xfrm>
          <a:prstGeom prst="line">
            <a:avLst/>
          </a:prstGeom>
          <a:noFill/>
          <a:ln w="28575">
            <a:solidFill>
              <a:schemeClr val="accent2"/>
            </a:solidFill>
            <a:round/>
            <a:headEnd/>
            <a:tailEnd type="triangle" w="med" len="med"/>
          </a:ln>
          <a:effectLst/>
        </p:spPr>
        <p:txBody>
          <a:bodyPr/>
          <a:lstStyle/>
          <a:p>
            <a:endParaRPr lang="da-DK"/>
          </a:p>
        </p:txBody>
      </p:sp>
      <p:sp>
        <p:nvSpPr>
          <p:cNvPr id="10" name="Rectangle 6"/>
          <p:cNvSpPr>
            <a:spLocks noChangeArrowheads="1"/>
          </p:cNvSpPr>
          <p:nvPr/>
        </p:nvSpPr>
        <p:spPr bwMode="auto">
          <a:xfrm>
            <a:off x="1942851" y="2685058"/>
            <a:ext cx="866775" cy="290513"/>
          </a:xfrm>
          <a:prstGeom prst="rect">
            <a:avLst/>
          </a:prstGeom>
          <a:noFill/>
          <a:ln w="28575">
            <a:solidFill>
              <a:schemeClr val="accent2"/>
            </a:solidFill>
            <a:miter lim="800000"/>
            <a:headEnd/>
            <a:tailEnd/>
          </a:ln>
          <a:effectLst/>
        </p:spPr>
        <p:txBody>
          <a:bodyPr wrap="none" anchor="ctr"/>
          <a:lstStyle/>
          <a:p>
            <a:endParaRPr lang="da-DK"/>
          </a:p>
        </p:txBody>
      </p:sp>
      <p:pic>
        <p:nvPicPr>
          <p:cNvPr id="11" name="Picture 9"/>
          <p:cNvPicPr>
            <a:picLocks noChangeAspect="1" noChangeArrowheads="1"/>
          </p:cNvPicPr>
          <p:nvPr/>
        </p:nvPicPr>
        <p:blipFill>
          <a:blip r:embed="rId3"/>
          <a:srcRect/>
          <a:stretch>
            <a:fillRect/>
          </a:stretch>
        </p:blipFill>
        <p:spPr bwMode="auto">
          <a:xfrm>
            <a:off x="4770189" y="3364511"/>
            <a:ext cx="3978275" cy="2840038"/>
          </a:xfrm>
          <a:prstGeom prst="rect">
            <a:avLst/>
          </a:prstGeom>
          <a:noFill/>
          <a:ln w="9525">
            <a:noFill/>
            <a:miter lim="800000"/>
            <a:headEnd/>
            <a:tailEnd/>
          </a:ln>
          <a:effectLst/>
        </p:spPr>
      </p:pic>
      <p:pic>
        <p:nvPicPr>
          <p:cNvPr id="12" name="Picture 10"/>
          <p:cNvPicPr>
            <a:picLocks noChangeAspect="1" noChangeArrowheads="1"/>
          </p:cNvPicPr>
          <p:nvPr/>
        </p:nvPicPr>
        <p:blipFill>
          <a:blip r:embed="rId4"/>
          <a:srcRect/>
          <a:stretch>
            <a:fillRect/>
          </a:stretch>
        </p:blipFill>
        <p:spPr bwMode="auto">
          <a:xfrm>
            <a:off x="456951" y="3369271"/>
            <a:ext cx="3981450" cy="2841625"/>
          </a:xfrm>
          <a:prstGeom prst="rect">
            <a:avLst/>
          </a:prstGeom>
          <a:noFill/>
          <a:ln w="9525">
            <a:noFill/>
            <a:miter lim="800000"/>
            <a:headEnd/>
            <a:tailEnd/>
          </a:ln>
          <a:effectLst/>
        </p:spPr>
      </p:pic>
      <p:sp>
        <p:nvSpPr>
          <p:cNvPr id="13" name="Rectangle 11"/>
          <p:cNvSpPr>
            <a:spLocks noChangeArrowheads="1"/>
          </p:cNvSpPr>
          <p:nvPr/>
        </p:nvSpPr>
        <p:spPr bwMode="auto">
          <a:xfrm>
            <a:off x="2557213" y="3748683"/>
            <a:ext cx="1714500" cy="304800"/>
          </a:xfrm>
          <a:prstGeom prst="rect">
            <a:avLst/>
          </a:prstGeom>
          <a:noFill/>
          <a:ln w="12700">
            <a:noFill/>
            <a:miter lim="800000"/>
            <a:headEnd type="none" w="sm" len="sm"/>
            <a:tailEnd type="none" w="sm" len="sm"/>
          </a:ln>
          <a:effectLst/>
        </p:spPr>
        <p:txBody>
          <a:bodyPr>
            <a:spAutoFit/>
          </a:bodyPr>
          <a:lstStyle/>
          <a:p>
            <a:pPr defTabSz="762000" eaLnBrk="0" hangingPunct="0"/>
            <a:r>
              <a:rPr lang="en-US" sz="1400" dirty="0" err="1">
                <a:solidFill>
                  <a:srgbClr val="FFFFFF"/>
                </a:solidFill>
                <a:latin typeface="Arial" charset="0"/>
              </a:rPr>
              <a:t>Biery</a:t>
            </a:r>
            <a:r>
              <a:rPr lang="en-US" sz="1400" dirty="0">
                <a:solidFill>
                  <a:srgbClr val="FFFFFF"/>
                </a:solidFill>
                <a:latin typeface="Arial" charset="0"/>
              </a:rPr>
              <a:t> and </a:t>
            </a:r>
            <a:r>
              <a:rPr lang="en-US" sz="1400" dirty="0" err="1">
                <a:solidFill>
                  <a:srgbClr val="FFFFFF"/>
                </a:solidFill>
                <a:latin typeface="Arial" charset="0"/>
              </a:rPr>
              <a:t>Delleur</a:t>
            </a:r>
            <a:endParaRPr lang="en-US" sz="1400" i="1" dirty="0">
              <a:solidFill>
                <a:srgbClr val="FFFFFF"/>
              </a:solidFill>
              <a:latin typeface="Arial" charset="0"/>
            </a:endParaRPr>
          </a:p>
        </p:txBody>
      </p:sp>
      <p:sp>
        <p:nvSpPr>
          <p:cNvPr id="14" name="Rectangle 12"/>
          <p:cNvSpPr>
            <a:spLocks noChangeArrowheads="1"/>
          </p:cNvSpPr>
          <p:nvPr/>
        </p:nvSpPr>
        <p:spPr bwMode="auto">
          <a:xfrm>
            <a:off x="5998913" y="3748683"/>
            <a:ext cx="2692400" cy="304800"/>
          </a:xfrm>
          <a:prstGeom prst="rect">
            <a:avLst/>
          </a:prstGeom>
          <a:noFill/>
          <a:ln w="12700">
            <a:noFill/>
            <a:miter lim="800000"/>
            <a:headEnd type="none" w="sm" len="sm"/>
            <a:tailEnd type="none" w="sm" len="sm"/>
          </a:ln>
          <a:effectLst/>
        </p:spPr>
        <p:txBody>
          <a:bodyPr>
            <a:spAutoFit/>
          </a:bodyPr>
          <a:lstStyle/>
          <a:p>
            <a:pPr defTabSz="762000" eaLnBrk="0" hangingPunct="0"/>
            <a:r>
              <a:rPr lang="en-US" sz="1400" dirty="0">
                <a:solidFill>
                  <a:srgbClr val="FFFFFF"/>
                </a:solidFill>
                <a:latin typeface="Arial" charset="0"/>
              </a:rPr>
              <a:t>Hydraulic Research Method</a:t>
            </a:r>
            <a:endParaRPr lang="en-US" sz="1400" i="1" dirty="0">
              <a:solidFill>
                <a:srgbClr val="FFFFFF"/>
              </a:solidFill>
              <a:latin typeface="Arial" charset="0"/>
            </a:endParaRPr>
          </a:p>
        </p:txBody>
      </p:sp>
      <p:sp>
        <p:nvSpPr>
          <p:cNvPr id="15" name="Footer Placeholder 1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0745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BRIDGE </a:t>
            </a:r>
            <a:r>
              <a:rPr lang="da-DK" dirty="0" smtClean="0">
                <a:solidFill>
                  <a:srgbClr val="FFFFFF"/>
                </a:solidFill>
              </a:rPr>
              <a:t>MODULE</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Bridge Piers (</a:t>
            </a:r>
            <a:r>
              <a:rPr lang="en-US" dirty="0" err="1">
                <a:solidFill>
                  <a:srgbClr val="FFFFFF"/>
                </a:solidFill>
              </a:rPr>
              <a:t>D’Aubuisson</a:t>
            </a:r>
            <a:r>
              <a:rPr lang="en-US" dirty="0">
                <a:solidFill>
                  <a:srgbClr val="FFFFFF"/>
                </a:solidFill>
              </a:rPr>
              <a:t>)</a:t>
            </a:r>
          </a:p>
          <a:p>
            <a:pPr marL="0" indent="0">
              <a:buNone/>
            </a:pPr>
            <a:endParaRPr lang="en-GB" dirty="0"/>
          </a:p>
        </p:txBody>
      </p:sp>
      <p:sp>
        <p:nvSpPr>
          <p:cNvPr id="4" name="Rectangle 4"/>
          <p:cNvSpPr>
            <a:spLocks noChangeArrowheads="1"/>
          </p:cNvSpPr>
          <p:nvPr/>
        </p:nvSpPr>
        <p:spPr bwMode="auto">
          <a:xfrm>
            <a:off x="179512" y="1729839"/>
            <a:ext cx="5130800" cy="3139321"/>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Two solutions</a:t>
            </a:r>
            <a:r>
              <a:rPr lang="en-US" sz="1800" b="1" dirty="0" smtClean="0">
                <a:solidFill>
                  <a:srgbClr val="FFFFFF"/>
                </a:solidFill>
                <a:latin typeface="Arial" charset="0"/>
              </a:rPr>
              <a:t>:</a:t>
            </a:r>
          </a:p>
          <a:p>
            <a:pPr marL="285750" indent="-285750">
              <a:buFont typeface="Arial" pitchFamily="34" charset="0"/>
              <a:buChar char="•"/>
            </a:pPr>
            <a:r>
              <a:rPr lang="en-US" sz="1800" dirty="0" smtClean="0">
                <a:solidFill>
                  <a:srgbClr val="FFFFFF"/>
                </a:solidFill>
                <a:latin typeface="Arial" charset="0"/>
              </a:rPr>
              <a:t>Rectangular </a:t>
            </a:r>
            <a:r>
              <a:rPr lang="en-US" sz="1800" dirty="0">
                <a:solidFill>
                  <a:srgbClr val="FFFFFF"/>
                </a:solidFill>
                <a:latin typeface="Arial" charset="0"/>
              </a:rPr>
              <a:t>Channel if </a:t>
            </a:r>
            <a:r>
              <a:rPr lang="en-US" sz="1800" dirty="0" err="1">
                <a:solidFill>
                  <a:srgbClr val="FFFFFF"/>
                </a:solidFill>
                <a:latin typeface="Arial" charset="0"/>
              </a:rPr>
              <a:t>b</a:t>
            </a:r>
            <a:r>
              <a:rPr lang="en-US" sz="1800" baseline="-25000" dirty="0" err="1">
                <a:solidFill>
                  <a:srgbClr val="FFFFFF"/>
                </a:solidFill>
                <a:latin typeface="Arial" charset="0"/>
              </a:rPr>
              <a:t>U</a:t>
            </a:r>
            <a:r>
              <a:rPr lang="en-US" sz="1800" baseline="-25000" dirty="0">
                <a:solidFill>
                  <a:srgbClr val="FFFFFF"/>
                </a:solidFill>
                <a:latin typeface="Arial" charset="0"/>
              </a:rPr>
              <a:t>/S</a:t>
            </a:r>
            <a:r>
              <a:rPr lang="en-US" sz="1800" dirty="0">
                <a:solidFill>
                  <a:srgbClr val="FFFFFF"/>
                </a:solidFill>
                <a:latin typeface="Arial" charset="0"/>
              </a:rPr>
              <a:t> is </a:t>
            </a:r>
            <a:r>
              <a:rPr lang="en-US" sz="1800" dirty="0" smtClean="0">
                <a:solidFill>
                  <a:srgbClr val="FFFFFF"/>
                </a:solidFill>
                <a:latin typeface="Arial" charset="0"/>
              </a:rPr>
              <a:t>positive</a:t>
            </a:r>
          </a:p>
          <a:p>
            <a:pPr marL="285750" indent="-285750">
              <a:buFont typeface="Arial" pitchFamily="34" charset="0"/>
              <a:buChar char="•"/>
            </a:pPr>
            <a:r>
              <a:rPr lang="en-US" sz="1800" dirty="0" smtClean="0">
                <a:solidFill>
                  <a:srgbClr val="FFFFFF"/>
                </a:solidFill>
                <a:latin typeface="Arial" charset="0"/>
              </a:rPr>
              <a:t>Momentum </a:t>
            </a:r>
            <a:r>
              <a:rPr lang="en-US" sz="1800" dirty="0">
                <a:solidFill>
                  <a:srgbClr val="FFFFFF"/>
                </a:solidFill>
                <a:latin typeface="Arial" charset="0"/>
              </a:rPr>
              <a:t>Equation if </a:t>
            </a:r>
            <a:r>
              <a:rPr lang="en-US" sz="1800" dirty="0" err="1">
                <a:solidFill>
                  <a:srgbClr val="FFFFFF"/>
                </a:solidFill>
                <a:latin typeface="Arial" charset="0"/>
              </a:rPr>
              <a:t>b</a:t>
            </a:r>
            <a:r>
              <a:rPr lang="en-US" sz="1800" baseline="-25000" dirty="0" err="1">
                <a:solidFill>
                  <a:srgbClr val="FFFFFF"/>
                </a:solidFill>
                <a:latin typeface="Arial" charset="0"/>
              </a:rPr>
              <a:t>U</a:t>
            </a:r>
            <a:r>
              <a:rPr lang="en-US" sz="1800" baseline="-25000" dirty="0">
                <a:solidFill>
                  <a:srgbClr val="FFFFFF"/>
                </a:solidFill>
                <a:latin typeface="Arial" charset="0"/>
              </a:rPr>
              <a:t>/S </a:t>
            </a:r>
            <a:r>
              <a:rPr lang="en-US" sz="1800" dirty="0">
                <a:solidFill>
                  <a:srgbClr val="FFFFFF"/>
                </a:solidFill>
                <a:latin typeface="Arial" charset="0"/>
              </a:rPr>
              <a:t>is non-positive</a:t>
            </a:r>
          </a:p>
          <a:p>
            <a:pPr lvl="1"/>
            <a:endParaRPr lang="en-US" sz="1800" dirty="0">
              <a:solidFill>
                <a:srgbClr val="FFFFFF"/>
              </a:solidFill>
              <a:latin typeface="Arial" charset="0"/>
            </a:endParaRPr>
          </a:p>
          <a:p>
            <a:r>
              <a:rPr lang="en-US" sz="1800" dirty="0">
                <a:solidFill>
                  <a:srgbClr val="FFFFFF"/>
                </a:solidFill>
                <a:latin typeface="Arial" charset="0"/>
              </a:rPr>
              <a:t>Zero Bed Slope assumed, ensure that</a:t>
            </a:r>
            <a:br>
              <a:rPr lang="en-US" sz="1800" dirty="0">
                <a:solidFill>
                  <a:srgbClr val="FFFFFF"/>
                </a:solidFill>
                <a:latin typeface="Arial" charset="0"/>
              </a:rPr>
            </a:br>
            <a:r>
              <a:rPr lang="en-US" sz="1800" dirty="0">
                <a:solidFill>
                  <a:srgbClr val="FFFFFF"/>
                </a:solidFill>
                <a:latin typeface="Arial" charset="0"/>
              </a:rPr>
              <a:t>adjacent Cross-Sections are close to</a:t>
            </a:r>
            <a:br>
              <a:rPr lang="en-US" sz="1800" dirty="0">
                <a:solidFill>
                  <a:srgbClr val="FFFFFF"/>
                </a:solidFill>
                <a:latin typeface="Arial" charset="0"/>
              </a:rPr>
            </a:br>
            <a:r>
              <a:rPr lang="en-US" sz="1800" dirty="0" err="1">
                <a:solidFill>
                  <a:srgbClr val="FFFFFF"/>
                </a:solidFill>
                <a:latin typeface="Arial" charset="0"/>
              </a:rPr>
              <a:t>Minimise</a:t>
            </a:r>
            <a:r>
              <a:rPr lang="en-US" sz="1800" dirty="0">
                <a:solidFill>
                  <a:srgbClr val="FFFFFF"/>
                </a:solidFill>
                <a:latin typeface="Arial" charset="0"/>
              </a:rPr>
              <a:t> Errors</a:t>
            </a:r>
          </a:p>
          <a:p>
            <a:endParaRPr lang="en-US" sz="1800" dirty="0">
              <a:solidFill>
                <a:srgbClr val="FFFFFF"/>
              </a:solidFill>
              <a:latin typeface="Arial" charset="0"/>
            </a:endParaRPr>
          </a:p>
          <a:p>
            <a:r>
              <a:rPr lang="en-US" sz="1800" dirty="0">
                <a:solidFill>
                  <a:srgbClr val="FFFFFF"/>
                </a:solidFill>
                <a:latin typeface="Arial" charset="0"/>
              </a:rPr>
              <a:t>Effect of piers neglected when Froude Number</a:t>
            </a:r>
            <a:br>
              <a:rPr lang="en-US" sz="1800" dirty="0">
                <a:solidFill>
                  <a:srgbClr val="FFFFFF"/>
                </a:solidFill>
                <a:latin typeface="Arial" charset="0"/>
              </a:rPr>
            </a:br>
            <a:r>
              <a:rPr lang="en-US" sz="1800" dirty="0">
                <a:solidFill>
                  <a:srgbClr val="FFFFFF"/>
                </a:solidFill>
                <a:latin typeface="Arial" charset="0"/>
              </a:rPr>
              <a:t>&gt; BRIDGE_FROUDE_CRITERIA in MIKE11.INI (Default Value 0.6)</a:t>
            </a:r>
          </a:p>
        </p:txBody>
      </p:sp>
      <p:sp>
        <p:nvSpPr>
          <p:cNvPr id="5" name="Text Box 5"/>
          <p:cNvSpPr txBox="1">
            <a:spLocks noChangeArrowheads="1"/>
          </p:cNvSpPr>
          <p:nvPr/>
        </p:nvSpPr>
        <p:spPr bwMode="auto">
          <a:xfrm>
            <a:off x="463054" y="5373216"/>
            <a:ext cx="3244850" cy="641350"/>
          </a:xfrm>
          <a:prstGeom prst="rect">
            <a:avLst/>
          </a:prstGeom>
          <a:noFill/>
          <a:ln w="28575">
            <a:noFill/>
            <a:miter lim="800000"/>
            <a:headEnd/>
            <a:tailEnd/>
          </a:ln>
          <a:effectLst/>
        </p:spPr>
        <p:txBody>
          <a:bodyPr>
            <a:spAutoFit/>
          </a:bodyPr>
          <a:lstStyle/>
          <a:p>
            <a:r>
              <a:rPr lang="en-GB" sz="1800" dirty="0" smtClean="0">
                <a:solidFill>
                  <a:schemeClr val="accent1"/>
                </a:solidFill>
                <a:latin typeface="Arial"/>
              </a:rPr>
              <a:t>Only Available with</a:t>
            </a:r>
            <a:br>
              <a:rPr lang="en-GB" sz="1800" dirty="0" smtClean="0">
                <a:solidFill>
                  <a:schemeClr val="accent1"/>
                </a:solidFill>
                <a:latin typeface="Arial"/>
              </a:rPr>
            </a:br>
            <a:r>
              <a:rPr lang="en-GB" sz="1800" dirty="0" smtClean="0">
                <a:solidFill>
                  <a:schemeClr val="accent1"/>
                </a:solidFill>
                <a:latin typeface="Arial"/>
              </a:rPr>
              <a:t>Special Module!</a:t>
            </a:r>
            <a:endParaRPr lang="en-GB" sz="1800" dirty="0">
              <a:solidFill>
                <a:schemeClr val="accent1"/>
              </a:solidFill>
              <a:latin typeface="Arial"/>
            </a:endParaRPr>
          </a:p>
        </p:txBody>
      </p:sp>
      <p:pic>
        <p:nvPicPr>
          <p:cNvPr id="6" name="Picture 6" descr="River Preston Bunbury"/>
          <p:cNvPicPr>
            <a:picLocks noChangeAspect="1" noChangeArrowheads="1"/>
          </p:cNvPicPr>
          <p:nvPr/>
        </p:nvPicPr>
        <p:blipFill>
          <a:blip r:embed="rId2"/>
          <a:srcRect l="5301" r="58310"/>
          <a:stretch>
            <a:fillRect/>
          </a:stretch>
        </p:blipFill>
        <p:spPr bwMode="auto">
          <a:xfrm>
            <a:off x="5950645" y="1772816"/>
            <a:ext cx="2771775" cy="428783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4424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402</TotalTime>
  <Words>966</Words>
  <Application>Microsoft Office PowerPoint</Application>
  <PresentationFormat>On-screen Show (4:3)</PresentationFormat>
  <Paragraphs>341</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MIKEPowerPointForTransfer_4-3</vt:lpstr>
      <vt:lpstr>Chart</vt:lpstr>
      <vt:lpstr>MIKE 11</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lpstr>BRIDGE MODULE</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BRIDGE MODELLING USING BRIDGE MODULE</dc:title>
  <dc:creator>DHI (JSL)</dc:creator>
  <cp:lastModifiedBy>Julie Landrein</cp:lastModifiedBy>
  <cp:revision>44</cp:revision>
  <dcterms:created xsi:type="dcterms:W3CDTF">2008-03-26T14:13:46Z</dcterms:created>
  <dcterms:modified xsi:type="dcterms:W3CDTF">2013-04-04T10:38:48Z</dcterms:modified>
</cp:coreProperties>
</file>